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66"/>
  </p:notesMasterIdLst>
  <p:handoutMasterIdLst>
    <p:handoutMasterId r:id="rId67"/>
  </p:handoutMasterIdLst>
  <p:sldIdLst>
    <p:sldId id="423" r:id="rId5"/>
    <p:sldId id="394"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383" r:id="rId34"/>
    <p:sldId id="384" r:id="rId35"/>
    <p:sldId id="422" r:id="rId36"/>
    <p:sldId id="299" r:id="rId37"/>
    <p:sldId id="377" r:id="rId38"/>
    <p:sldId id="360" r:id="rId39"/>
    <p:sldId id="373" r:id="rId40"/>
    <p:sldId id="374" r:id="rId41"/>
    <p:sldId id="367" r:id="rId42"/>
    <p:sldId id="368" r:id="rId43"/>
    <p:sldId id="319" r:id="rId44"/>
    <p:sldId id="352" r:id="rId45"/>
    <p:sldId id="316" r:id="rId46"/>
    <p:sldId id="323" r:id="rId47"/>
    <p:sldId id="298" r:id="rId48"/>
    <p:sldId id="375" r:id="rId49"/>
    <p:sldId id="376" r:id="rId50"/>
    <p:sldId id="308" r:id="rId51"/>
    <p:sldId id="378" r:id="rId52"/>
    <p:sldId id="379" r:id="rId53"/>
    <p:sldId id="380" r:id="rId54"/>
    <p:sldId id="381" r:id="rId55"/>
    <p:sldId id="385" r:id="rId56"/>
    <p:sldId id="386" r:id="rId57"/>
    <p:sldId id="387" r:id="rId58"/>
    <p:sldId id="388" r:id="rId59"/>
    <p:sldId id="389" r:id="rId60"/>
    <p:sldId id="390" r:id="rId61"/>
    <p:sldId id="391" r:id="rId62"/>
    <p:sldId id="392" r:id="rId63"/>
    <p:sldId id="393" r:id="rId64"/>
    <p:sldId id="382" r:id="rId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08" autoAdjust="0"/>
    <p:restoredTop sz="79893" autoAdjust="0"/>
  </p:normalViewPr>
  <p:slideViewPr>
    <p:cSldViewPr snapToGrid="0">
      <p:cViewPr>
        <p:scale>
          <a:sx n="92" d="100"/>
          <a:sy n="92" d="100"/>
        </p:scale>
        <p:origin x="712" y="424"/>
      </p:cViewPr>
      <p:guideLst/>
    </p:cSldViewPr>
  </p:slideViewPr>
  <p:notesTextViewPr>
    <p:cViewPr>
      <p:scale>
        <a:sx n="150" d="100"/>
        <a:sy n="150" d="100"/>
      </p:scale>
      <p:origin x="0" y="0"/>
    </p:cViewPr>
  </p:notesTextViewPr>
  <p:sorterViewPr>
    <p:cViewPr varScale="1">
      <p:scale>
        <a:sx n="1" d="1"/>
        <a:sy n="1" d="1"/>
      </p:scale>
      <p:origin x="0" y="-1187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9/10/16</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9/10/16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dirty="0"/>
          </a:p>
        </p:txBody>
      </p:sp>
    </p:spTree>
    <p:extLst>
      <p:ext uri="{BB962C8B-B14F-4D97-AF65-F5344CB8AC3E}">
        <p14:creationId xmlns:p14="http://schemas.microsoft.com/office/powerpoint/2010/main" val="45718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Querying static data sources such as databases is an</a:t>
            </a:r>
            <a:r>
              <a:rPr lang="en-US" baseline="0" dirty="0"/>
              <a:t> established and well-understood science. Extracting information from fast-moving data streams, such as those emanating from millions of </a:t>
            </a:r>
            <a:r>
              <a:rPr lang="en-US" baseline="0" dirty="0" err="1"/>
              <a:t>IoT</a:t>
            </a:r>
            <a:r>
              <a:rPr lang="en-US" baseline="0" dirty="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55891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83100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35160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learn C# to</a:t>
            </a:r>
            <a:r>
              <a:rPr lang="en-US" baseline="0" dirty="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565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Portal</a:t>
            </a:r>
            <a:r>
              <a:rPr lang="en-US" baseline="0" dirty="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79195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dirty="0"/>
          </a:p>
        </p:txBody>
      </p:sp>
    </p:spTree>
    <p:extLst>
      <p:ext uri="{BB962C8B-B14F-4D97-AF65-F5344CB8AC3E}">
        <p14:creationId xmlns:p14="http://schemas.microsoft.com/office/powerpoint/2010/main" val="160850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2047375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13317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1419273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77620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1231268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210563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82867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2074213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1935583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1854237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418070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1692338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31</a:t>
            </a:fld>
            <a:endParaRPr lang="en-US"/>
          </a:p>
        </p:txBody>
      </p:sp>
    </p:spTree>
    <p:extLst>
      <p:ext uri="{BB962C8B-B14F-4D97-AF65-F5344CB8AC3E}">
        <p14:creationId xmlns:p14="http://schemas.microsoft.com/office/powerpoint/2010/main" val="31640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32</a:t>
            </a:fld>
            <a:endParaRPr lang="en-US"/>
          </a:p>
        </p:txBody>
      </p:sp>
    </p:spTree>
    <p:extLst>
      <p:ext uri="{BB962C8B-B14F-4D97-AF65-F5344CB8AC3E}">
        <p14:creationId xmlns:p14="http://schemas.microsoft.com/office/powerpoint/2010/main" val="2040601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34</a:t>
            </a:fld>
            <a:endParaRPr lang="en-US"/>
          </a:p>
        </p:txBody>
      </p:sp>
    </p:spTree>
    <p:extLst>
      <p:ext uri="{BB962C8B-B14F-4D97-AF65-F5344CB8AC3E}">
        <p14:creationId xmlns:p14="http://schemas.microsoft.com/office/powerpoint/2010/main" val="213348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the early days, the "cloud" was primarily a place to host VMs</a:t>
            </a:r>
            <a:r>
              <a:rPr lang="en-US" baseline="0" dirty="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a:p>
          <a:p>
            <a:r>
              <a:rPr lang="en-US" i="1" dirty="0"/>
              <a:t>This Linux based virtual machine contains popular tools for data science modeling and development activities. The main tools include Microsoft R Open, Anaconda Python distribution, </a:t>
            </a:r>
            <a:r>
              <a:rPr lang="en-US" i="1" dirty="0" err="1"/>
              <a:t>Jupyter</a:t>
            </a:r>
            <a:r>
              <a:rPr lang="en-US" i="1" dirty="0"/>
              <a:t> notebooks for Python and R, Postgres database, Azure command line tools, libraries to access various Azure services like </a:t>
            </a:r>
            <a:r>
              <a:rPr lang="en-US" i="1" dirty="0" err="1"/>
              <a:t>AzureML</a:t>
            </a:r>
            <a:r>
              <a:rPr lang="en-US" i="1" dirty="0"/>
              <a:t>, databases, Azure storage and big data services. It also has machine learning tools and algorithms like CNTK (a deep learning toolkit from Microsoft Research), </a:t>
            </a:r>
            <a:r>
              <a:rPr lang="en-US" i="1" dirty="0" err="1"/>
              <a:t>Vowpal</a:t>
            </a:r>
            <a:r>
              <a:rPr lang="en-US" i="1" dirty="0"/>
              <a:t> Wabbit and </a:t>
            </a:r>
            <a:r>
              <a:rPr lang="en-US" i="1" dirty="0" err="1"/>
              <a:t>xgboost</a:t>
            </a:r>
            <a:r>
              <a:rPr lang="en-US" i="1" dirty="0"/>
              <a:t>.</a:t>
            </a:r>
          </a:p>
          <a:p>
            <a:endParaRPr lang="en-US" i="1" dirty="0"/>
          </a:p>
          <a:p>
            <a:r>
              <a:rPr lang="en-US" dirty="0"/>
              <a:t>THIS IS THE FUTURE…one in which the cloud provides for you, with low</a:t>
            </a:r>
            <a:r>
              <a:rPr lang="en-US" baseline="0" dirty="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351338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9/10/16 8:15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7236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9/10/16 8:15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5872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56496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9/10/16 8:15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7422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9/10/16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5106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2098200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you may notice that</a:t>
            </a:r>
            <a:r>
              <a:rPr lang="en-GB" baseline="0" dirty="0" smtClean="0"/>
              <a:t> the Visual Studio 2015 New Project templates do not include examples of different styles of apps, unlike previous versions. In fact, for interactive apps, there’s only one new project template: the Blank App.</a:t>
            </a:r>
          </a:p>
          <a:p>
            <a:r>
              <a:rPr lang="en-GB" baseline="0" dirty="0" smtClean="0"/>
              <a:t>Microsoft is trying to be less prescriptive about design layouts than we have in the past. We want you to use your own designs, fonts and icons and with UWP you can do that.</a:t>
            </a:r>
          </a:p>
          <a:p>
            <a:endParaRPr lang="en-GB" baseline="0" dirty="0" smtClean="0"/>
          </a:p>
          <a:p>
            <a:r>
              <a:rPr lang="en-GB" baseline="0" dirty="0" smtClean="0"/>
              <a:t>If you want to seek inspiration and guidance on how to create an effective layout, you can take a look at the built-in apps that we ship with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106140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42</a:t>
            </a:fld>
            <a:endParaRPr lang="en-US"/>
          </a:p>
        </p:txBody>
      </p:sp>
    </p:spTree>
    <p:extLst>
      <p:ext uri="{BB962C8B-B14F-4D97-AF65-F5344CB8AC3E}">
        <p14:creationId xmlns:p14="http://schemas.microsoft.com/office/powerpoint/2010/main" val="28139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Bear these three things in mind as you</a:t>
            </a:r>
            <a:r>
              <a:rPr lang="en-GB" baseline="0" dirty="0" smtClean="0"/>
              <a:t> design the UI for your app:</a:t>
            </a:r>
          </a:p>
          <a:p>
            <a:pPr marL="228600" indent="-228600">
              <a:buFont typeface="+mj-lt"/>
              <a:buAutoNum type="arabicPeriod"/>
            </a:pPr>
            <a:r>
              <a:rPr lang="en-GB" baseline="0" dirty="0" smtClean="0"/>
              <a:t>React to window size change and modify the positioning of blocks of content, perhaps show and hide features</a:t>
            </a:r>
          </a:p>
          <a:p>
            <a:pPr marL="228600" indent="-228600">
              <a:buFont typeface="+mj-lt"/>
              <a:buAutoNum type="arabicPeriod"/>
            </a:pPr>
            <a:r>
              <a:rPr lang="en-GB" baseline="0" dirty="0" smtClean="0"/>
              <a:t>Think also of how the user is interacting with your app. Many of the built-in controls automatically adapt to touch vs mouse/keyboard input but you may also be able to refine your layouts based on input method</a:t>
            </a:r>
          </a:p>
          <a:p>
            <a:pPr marL="228600" indent="-228600">
              <a:buFont typeface="+mj-lt"/>
              <a:buAutoNum type="arabicPeriod"/>
            </a:pPr>
            <a:r>
              <a:rPr lang="en-GB" baseline="0" dirty="0" smtClean="0"/>
              <a:t>Trust the effective pixels system! Design in Visual Studio so that it ‘looks right’ and you can be confident it will ‘look right’ across a broad range of Windows 10 displays. You will still refine the content displayed on the page based on screen sizes, but you don’t have to adjust sizing on account of screen width.</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966839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45</a:t>
            </a:fld>
            <a:endParaRPr lang="en-US"/>
          </a:p>
        </p:txBody>
      </p:sp>
    </p:spTree>
    <p:extLst>
      <p:ext uri="{BB962C8B-B14F-4D97-AF65-F5344CB8AC3E}">
        <p14:creationId xmlns:p14="http://schemas.microsoft.com/office/powerpoint/2010/main" val="64490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25885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46</a:t>
            </a:fld>
            <a:endParaRPr lang="en-US"/>
          </a:p>
        </p:txBody>
      </p:sp>
    </p:spTree>
    <p:extLst>
      <p:ext uri="{BB962C8B-B14F-4D97-AF65-F5344CB8AC3E}">
        <p14:creationId xmlns:p14="http://schemas.microsoft.com/office/powerpoint/2010/main" val="2117543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47</a:t>
            </a:fld>
            <a:endParaRPr lang="en-US"/>
          </a:p>
        </p:txBody>
      </p:sp>
    </p:spTree>
    <p:extLst>
      <p:ext uri="{BB962C8B-B14F-4D97-AF65-F5344CB8AC3E}">
        <p14:creationId xmlns:p14="http://schemas.microsoft.com/office/powerpoint/2010/main" val="1032617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48</a:t>
            </a:fld>
            <a:endParaRPr lang="en-US"/>
          </a:p>
        </p:txBody>
      </p:sp>
    </p:spTree>
    <p:extLst>
      <p:ext uri="{BB962C8B-B14F-4D97-AF65-F5344CB8AC3E}">
        <p14:creationId xmlns:p14="http://schemas.microsoft.com/office/powerpoint/2010/main" val="330124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49</a:t>
            </a:fld>
            <a:endParaRPr lang="en-US"/>
          </a:p>
        </p:txBody>
      </p:sp>
    </p:spTree>
    <p:extLst>
      <p:ext uri="{BB962C8B-B14F-4D97-AF65-F5344CB8AC3E}">
        <p14:creationId xmlns:p14="http://schemas.microsoft.com/office/powerpoint/2010/main" val="472137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50</a:t>
            </a:fld>
            <a:endParaRPr lang="en-US"/>
          </a:p>
        </p:txBody>
      </p:sp>
    </p:spTree>
    <p:extLst>
      <p:ext uri="{BB962C8B-B14F-4D97-AF65-F5344CB8AC3E}">
        <p14:creationId xmlns:p14="http://schemas.microsoft.com/office/powerpoint/2010/main" val="2194063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51</a:t>
            </a:fld>
            <a:endParaRPr lang="en-US"/>
          </a:p>
        </p:txBody>
      </p:sp>
    </p:spTree>
    <p:extLst>
      <p:ext uri="{BB962C8B-B14F-4D97-AF65-F5344CB8AC3E}">
        <p14:creationId xmlns:p14="http://schemas.microsoft.com/office/powerpoint/2010/main" val="617408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57</a:t>
            </a:fld>
            <a:endParaRPr lang="en-US"/>
          </a:p>
        </p:txBody>
      </p:sp>
    </p:spTree>
    <p:extLst>
      <p:ext uri="{BB962C8B-B14F-4D97-AF65-F5344CB8AC3E}">
        <p14:creationId xmlns:p14="http://schemas.microsoft.com/office/powerpoint/2010/main" val="2076046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59</a:t>
            </a:fld>
            <a:endParaRPr lang="en-US"/>
          </a:p>
        </p:txBody>
      </p:sp>
    </p:spTree>
    <p:extLst>
      <p:ext uri="{BB962C8B-B14F-4D97-AF65-F5344CB8AC3E}">
        <p14:creationId xmlns:p14="http://schemas.microsoft.com/office/powerpoint/2010/main" val="900109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60</a:t>
            </a:fld>
            <a:endParaRPr lang="en-US"/>
          </a:p>
        </p:txBody>
      </p:sp>
    </p:spTree>
    <p:extLst>
      <p:ext uri="{BB962C8B-B14F-4D97-AF65-F5344CB8AC3E}">
        <p14:creationId xmlns:p14="http://schemas.microsoft.com/office/powerpoint/2010/main" val="47238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is generally available in 24 regions around the world, and has announced plans for 8 additional regions. Geographic expansion is a priority for Azure because it enables customers to achieve higher performance and it supports their requirements and preferences regarding data location. Newly announced regions include US DoD East, US DoD West, Germany Central, Germany Northeast, UK South, UK West, Korea Central, and Korea</a:t>
            </a:r>
            <a:r>
              <a:rPr lang="en-US" sz="1200" b="0" i="0" kern="1200" baseline="0" dirty="0">
                <a:solidFill>
                  <a:schemeClr val="tx1"/>
                </a:solidFill>
                <a:effectLst/>
                <a:latin typeface="+mn-lt"/>
                <a:ea typeface="+mn-ea"/>
                <a:cs typeface="+mn-cs"/>
              </a:rPr>
              <a:t> South. Not shown on this map are US </a:t>
            </a:r>
            <a:r>
              <a:rPr lang="en-US" sz="1200" b="0" i="0" kern="1200" baseline="0" dirty="0" err="1">
                <a:solidFill>
                  <a:schemeClr val="tx1"/>
                </a:solidFill>
                <a:effectLst/>
                <a:latin typeface="+mn-lt"/>
                <a:ea typeface="+mn-ea"/>
                <a:cs typeface="+mn-cs"/>
              </a:rPr>
              <a:t>Gov</a:t>
            </a:r>
            <a:r>
              <a:rPr lang="en-US" sz="1200" b="0" i="0" kern="1200" baseline="0" dirty="0">
                <a:solidFill>
                  <a:schemeClr val="tx1"/>
                </a:solidFill>
                <a:effectLst/>
                <a:latin typeface="+mn-lt"/>
                <a:ea typeface="+mn-ea"/>
                <a:cs typeface="+mn-cs"/>
              </a:rPr>
              <a:t> Iowa and US </a:t>
            </a:r>
            <a:r>
              <a:rPr lang="en-US" sz="1200" b="0" i="0" kern="1200" baseline="0" dirty="0" err="1">
                <a:solidFill>
                  <a:schemeClr val="tx1"/>
                </a:solidFill>
                <a:effectLst/>
                <a:latin typeface="+mn-lt"/>
                <a:ea typeface="+mn-ea"/>
                <a:cs typeface="+mn-cs"/>
              </a:rPr>
              <a:t>Gov</a:t>
            </a:r>
            <a:r>
              <a:rPr lang="en-US" sz="1200" b="0" i="0" kern="1200" baseline="0" dirty="0">
                <a:solidFill>
                  <a:schemeClr val="tx1"/>
                </a:solidFill>
                <a:effectLst/>
                <a:latin typeface="+mn-lt"/>
                <a:ea typeface="+mn-ea"/>
                <a:cs typeface="+mn-cs"/>
              </a:rPr>
              <a:t> Virginia. The Chinese and (soon) German data centers are available only in those countries due to laws regarding the storage of data in those locations. In Germany, for example, the law forbids German companies from storing data in the cloud outside Germany.</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93697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 wide-ranging and comprehensive cloud-computing platform that is evolving every day with new features</a:t>
            </a:r>
            <a:r>
              <a:rPr lang="en-US" baseline="0" dirty="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70714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6980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Web Apps, which are part of the Azure App Service family, allow you to publish Web sites/apps using a variety of popular technology stacks. </a:t>
            </a:r>
            <a:r>
              <a:rPr lang="en-US" sz="1200" b="0" i="0" kern="1200" dirty="0">
                <a:solidFill>
                  <a:schemeClr val="tx1"/>
                </a:solidFill>
                <a:effectLst/>
                <a:latin typeface="+mn-lt"/>
                <a:ea typeface="+mn-ea"/>
                <a:cs typeface="+mn-cs"/>
              </a:rPr>
              <a:t> To help, the </a:t>
            </a:r>
            <a:r>
              <a:rPr lang="en-US" sz="1200" b="0" i="0" u="none" strike="noStrike" kern="1200" dirty="0">
                <a:solidFill>
                  <a:schemeClr val="tx1"/>
                </a:solidFill>
                <a:effectLst/>
                <a:latin typeface="+mn-lt"/>
                <a:ea typeface="+mn-ea"/>
                <a:cs typeface="+mn-cs"/>
              </a:rPr>
              <a:t>Microsoft Azure Marketplace</a:t>
            </a:r>
            <a:r>
              <a:rPr lang="en-US" sz="1200" b="0" i="0" kern="1200" dirty="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a:solidFill>
                  <a:schemeClr val="tx1"/>
                </a:solidFill>
                <a:effectLst/>
                <a:latin typeface="+mn-lt"/>
                <a:ea typeface="+mn-ea"/>
                <a:cs typeface="+mn-cs"/>
              </a:rPr>
              <a:t>CakePHP</a:t>
            </a:r>
            <a:r>
              <a:rPr lang="en-US" sz="1200" b="0" i="0" kern="1200" dirty="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84979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a:t> </a:t>
            </a:r>
            <a:r>
              <a:rPr lang="en-US" dirty="0"/>
              <a:t>with millions of transactions, each classified as "fraudulent" or "not fraudulent." Features of the model include data such as the identity of the card holder,</a:t>
            </a:r>
            <a:r>
              <a:rPr lang="en-US" baseline="0" dirty="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54152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6.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userDrawn="1"/>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UI Light" panose="020B0502040204020203" pitchFamily="34" charset="0"/>
                <a:cs typeface="Segoe UI Light" panose="020B0502040204020203" pitchFamily="34" charset="0"/>
              </a:defRPr>
            </a:lvl1pPr>
          </a:lstStyle>
          <a:p>
            <a:r>
              <a:rPr lang="en-US" dirty="0"/>
              <a:t>title of presentation</a:t>
            </a:r>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UI Light" panose="020B0502040204020203" pitchFamily="34" charset="0"/>
                <a:cs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subtitle</a:t>
            </a:r>
          </a:p>
        </p:txBody>
      </p:sp>
      <p:sp>
        <p:nvSpPr>
          <p:cNvPr id="11" name="Rectangle 10"/>
          <p:cNvSpPr/>
          <p:nvPr userDrawn="1"/>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userDrawn="1"/>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4" name="Picture 12" descr="Z:\Share\To-Jake\logos_for_jake\MSP_regular.png"/>
          <p:cNvPicPr>
            <a:picLocks noChangeAspect="1" noChangeArrowheads="1"/>
          </p:cNvPicPr>
          <p:nvPr userDrawn="1"/>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906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087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614642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81906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44223083"/>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0.xml"/><Relationship Id="rId21" Type="http://schemas.openxmlformats.org/officeDocument/2006/relationships/slideLayout" Target="../slideLayouts/slideLayout61.xml"/><Relationship Id="rId22" Type="http://schemas.openxmlformats.org/officeDocument/2006/relationships/slideLayout" Target="../slideLayouts/slideLayout62.xml"/><Relationship Id="rId23" Type="http://schemas.openxmlformats.org/officeDocument/2006/relationships/slideLayout" Target="../slideLayouts/slideLayout63.xml"/><Relationship Id="rId24" Type="http://schemas.openxmlformats.org/officeDocument/2006/relationships/slideLayout" Target="../slideLayouts/slideLayout64.xml"/><Relationship Id="rId25" Type="http://schemas.openxmlformats.org/officeDocument/2006/relationships/slideLayout" Target="../slideLayouts/slideLayout65.xml"/><Relationship Id="rId26" Type="http://schemas.openxmlformats.org/officeDocument/2006/relationships/slideLayout" Target="../slideLayouts/slideLayout66.xml"/><Relationship Id="rId27" Type="http://schemas.openxmlformats.org/officeDocument/2006/relationships/slideLayout" Target="../slideLayouts/slideLayout67.xml"/><Relationship Id="rId28" Type="http://schemas.openxmlformats.org/officeDocument/2006/relationships/slideLayout" Target="../slideLayouts/slideLayout68.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30" Type="http://schemas.openxmlformats.org/officeDocument/2006/relationships/slideLayout" Target="../slideLayouts/slideLayout70.xml"/><Relationship Id="rId31" Type="http://schemas.openxmlformats.org/officeDocument/2006/relationships/slideLayout" Target="../slideLayouts/slideLayout71.xml"/><Relationship Id="rId32" Type="http://schemas.openxmlformats.org/officeDocument/2006/relationships/slideLayout" Target="../slideLayouts/slideLayout72.xml"/><Relationship Id="rId9" Type="http://schemas.openxmlformats.org/officeDocument/2006/relationships/slideLayout" Target="../slideLayouts/slideLayout49.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3" Type="http://schemas.openxmlformats.org/officeDocument/2006/relationships/slideLayout" Target="../slideLayouts/slideLayout73.xml"/><Relationship Id="rId34" Type="http://schemas.openxmlformats.org/officeDocument/2006/relationships/slideLayout" Target="../slideLayouts/slideLayout74.xml"/><Relationship Id="rId35" Type="http://schemas.openxmlformats.org/officeDocument/2006/relationships/slideLayout" Target="../slideLayouts/slideLayout75.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37" Type="http://schemas.openxmlformats.org/officeDocument/2006/relationships/slideLayout" Target="../slideLayouts/slideLayout77.xml"/><Relationship Id="rId38" Type="http://schemas.openxmlformats.org/officeDocument/2006/relationships/slideLayout" Target="../slideLayouts/slideLayout78.xml"/><Relationship Id="rId39" Type="http://schemas.openxmlformats.org/officeDocument/2006/relationships/slideLayout" Target="../slideLayouts/slideLayout79.xml"/><Relationship Id="rId40" Type="http://schemas.openxmlformats.org/officeDocument/2006/relationships/slideLayout" Target="../slideLayouts/slideLayout80.xml"/><Relationship Id="rId41" Type="http://schemas.openxmlformats.org/officeDocument/2006/relationships/slideLayout" Target="../slideLayouts/slideLayout81.xml"/><Relationship Id="rId42" Type="http://schemas.openxmlformats.org/officeDocument/2006/relationships/slideLayout" Target="../slideLayouts/slideLayout82.xml"/><Relationship Id="rId43" Type="http://schemas.openxmlformats.org/officeDocument/2006/relationships/slideLayout" Target="../slideLayouts/slideLayout83.xml"/><Relationship Id="rId44" Type="http://schemas.openxmlformats.org/officeDocument/2006/relationships/slideLayout" Target="../slideLayouts/slideLayout84.xml"/><Relationship Id="rId4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slideLayout" Target="../slideLayouts/slideLayout104.xml"/><Relationship Id="rId21" Type="http://schemas.openxmlformats.org/officeDocument/2006/relationships/slideLayout" Target="../slideLayouts/slideLayout105.xml"/><Relationship Id="rId22" Type="http://schemas.openxmlformats.org/officeDocument/2006/relationships/slideLayout" Target="../slideLayouts/slideLayout106.xml"/><Relationship Id="rId23" Type="http://schemas.openxmlformats.org/officeDocument/2006/relationships/slideLayout" Target="../slideLayouts/slideLayout107.xml"/><Relationship Id="rId24" Type="http://schemas.openxmlformats.org/officeDocument/2006/relationships/slideLayout" Target="../slideLayouts/slideLayout108.xml"/><Relationship Id="rId25" Type="http://schemas.openxmlformats.org/officeDocument/2006/relationships/slideLayout" Target="../slideLayouts/slideLayout109.xml"/><Relationship Id="rId26" Type="http://schemas.openxmlformats.org/officeDocument/2006/relationships/slideLayout" Target="../slideLayouts/slideLayout110.xml"/><Relationship Id="rId27" Type="http://schemas.openxmlformats.org/officeDocument/2006/relationships/slideLayout" Target="../slideLayouts/slideLayout111.xml"/><Relationship Id="rId28" Type="http://schemas.openxmlformats.org/officeDocument/2006/relationships/slideLayout" Target="../slideLayouts/slideLayout112.xml"/><Relationship Id="rId29" Type="http://schemas.openxmlformats.org/officeDocument/2006/relationships/theme" Target="../theme/theme3.xml"/><Relationship Id="rId30" Type="http://schemas.openxmlformats.org/officeDocument/2006/relationships/image" Target="../media/image9.png"/><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21.xml"/><Relationship Id="rId20" Type="http://schemas.openxmlformats.org/officeDocument/2006/relationships/slideLayout" Target="../slideLayouts/slideLayout132.xml"/><Relationship Id="rId21" Type="http://schemas.openxmlformats.org/officeDocument/2006/relationships/slideLayout" Target="../slideLayouts/slideLayout133.xml"/><Relationship Id="rId22" Type="http://schemas.openxmlformats.org/officeDocument/2006/relationships/slideLayout" Target="../slideLayouts/slideLayout134.xml"/><Relationship Id="rId23" Type="http://schemas.openxmlformats.org/officeDocument/2006/relationships/slideLayout" Target="../slideLayouts/slideLayout135.xml"/><Relationship Id="rId24" Type="http://schemas.openxmlformats.org/officeDocument/2006/relationships/slideLayout" Target="../slideLayouts/slideLayout136.xml"/><Relationship Id="rId25" Type="http://schemas.openxmlformats.org/officeDocument/2006/relationships/slideLayout" Target="../slideLayouts/slideLayout137.xml"/><Relationship Id="rId26" Type="http://schemas.openxmlformats.org/officeDocument/2006/relationships/theme" Target="../theme/theme4.xml"/><Relationship Id="rId27" Type="http://schemas.openxmlformats.org/officeDocument/2006/relationships/image" Target="../media/image9.png"/><Relationship Id="rId10" Type="http://schemas.openxmlformats.org/officeDocument/2006/relationships/slideLayout" Target="../slideLayouts/slideLayout122.xml"/><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slideLayout" Target="../slideLayouts/slideLayout127.xml"/><Relationship Id="rId16" Type="http://schemas.openxmlformats.org/officeDocument/2006/relationships/slideLayout" Target="../slideLayouts/slideLayout128.xml"/><Relationship Id="rId17" Type="http://schemas.openxmlformats.org/officeDocument/2006/relationships/slideLayout" Target="../slideLayouts/slideLayout129.xml"/><Relationship Id="rId18" Type="http://schemas.openxmlformats.org/officeDocument/2006/relationships/slideLayout" Target="../slideLayouts/slideLayout130.xml"/><Relationship Id="rId19" Type="http://schemas.openxmlformats.org/officeDocument/2006/relationships/slideLayout" Target="../slideLayouts/slideLayout131.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 id="2147485079" r:id="rId40"/>
    <p:sldLayoutId id="2147485080" r:id="rId41"/>
    <p:sldLayoutId id="2147485081" r:id="rId42"/>
    <p:sldLayoutId id="2147485082" r:id="rId43"/>
    <p:sldLayoutId id="2147485083" r:id="rId4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1" Type="http://schemas.openxmlformats.org/officeDocument/2006/relationships/image" Target="../media/image53.emf"/><Relationship Id="rId12" Type="http://schemas.openxmlformats.org/officeDocument/2006/relationships/image" Target="../media/image54.emf"/><Relationship Id="rId13" Type="http://schemas.openxmlformats.org/officeDocument/2006/relationships/image" Target="../media/image55.emf"/><Relationship Id="rId14" Type="http://schemas.openxmlformats.org/officeDocument/2006/relationships/image" Target="../media/image56.png"/><Relationship Id="rId15" Type="http://schemas.openxmlformats.org/officeDocument/2006/relationships/image" Target="../media/image57.emf"/><Relationship Id="rId16" Type="http://schemas.openxmlformats.org/officeDocument/2006/relationships/image" Target="../media/image58.emf"/><Relationship Id="rId17" Type="http://schemas.openxmlformats.org/officeDocument/2006/relationships/image" Target="../media/image59.emf"/><Relationship Id="rId1" Type="http://schemas.openxmlformats.org/officeDocument/2006/relationships/slideLayout" Target="../slideLayouts/slideLayout84.xml"/><Relationship Id="rId2" Type="http://schemas.openxmlformats.org/officeDocument/2006/relationships/notesSlide" Target="../notesSlides/notesSlide21.xml"/><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s>
</file>

<file path=ppt/slides/_rels/slide23.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emf"/><Relationship Id="rId13" Type="http://schemas.openxmlformats.org/officeDocument/2006/relationships/image" Target="../media/image58.emf"/><Relationship Id="rId14" Type="http://schemas.openxmlformats.org/officeDocument/2006/relationships/image" Target="../media/image50.emf"/><Relationship Id="rId15" Type="http://schemas.openxmlformats.org/officeDocument/2006/relationships/image" Target="../media/image51.emf"/><Relationship Id="rId16" Type="http://schemas.openxmlformats.org/officeDocument/2006/relationships/image" Target="../media/image59.emf"/><Relationship Id="rId1" Type="http://schemas.openxmlformats.org/officeDocument/2006/relationships/slideLayout" Target="../slideLayouts/slideLayout84.xml"/><Relationship Id="rId2" Type="http://schemas.openxmlformats.org/officeDocument/2006/relationships/image" Target="../media/image45.emf"/><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s>
</file>

<file path=ppt/slides/_rels/slide24.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3.emf"/><Relationship Id="rId13" Type="http://schemas.openxmlformats.org/officeDocument/2006/relationships/image" Target="../media/image54.emf"/><Relationship Id="rId14" Type="http://schemas.openxmlformats.org/officeDocument/2006/relationships/image" Target="../media/image57.emf"/><Relationship Id="rId15" Type="http://schemas.openxmlformats.org/officeDocument/2006/relationships/image" Target="../media/image58.emf"/><Relationship Id="rId16" Type="http://schemas.openxmlformats.org/officeDocument/2006/relationships/image" Target="../media/image59.emf"/><Relationship Id="rId1" Type="http://schemas.openxmlformats.org/officeDocument/2006/relationships/slideLayout" Target="../slideLayouts/slideLayout84.xml"/><Relationship Id="rId2" Type="http://schemas.openxmlformats.org/officeDocument/2006/relationships/image" Target="../media/image49.emf"/><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52.emf"/><Relationship Id="rId10" Type="http://schemas.openxmlformats.org/officeDocument/2006/relationships/image" Target="../media/image5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38.png"/><Relationship Id="rId6" Type="http://schemas.openxmlformats.org/officeDocument/2006/relationships/image" Target="../media/image69.png"/><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0.xml"/><Relationship Id="rId3" Type="http://schemas.openxmlformats.org/officeDocument/2006/relationships/image" Target="../media/image7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1.xml"/><Relationship Id="rId3"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eg"/><Relationship Id="rId5" Type="http://schemas.openxmlformats.org/officeDocument/2006/relationships/image" Target="../media/image75.PNG"/><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4666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a:t>Train a model with Azure Machine Learning and use that model to classify credit-card transactions as fraudulent or not fraudulent</a:t>
            </a:r>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nvPr>
        </p:nvGraphicFramePr>
        <p:xfrm>
          <a:off x="499760" y="2911476"/>
          <a:ext cx="2750065" cy="3042666"/>
        </p:xfrm>
        <a:graphic>
          <a:graphicData uri="http://schemas.openxmlformats.org/drawingml/2006/table">
            <a:tbl>
              <a:tblPr firstRow="1" bandRow="1">
                <a:tableStyleId>{5C22544A-7EE6-4342-B048-85BDC9FD1C3A}</a:tableStyleId>
              </a:tblPr>
              <a:tblGrid>
                <a:gridCol w="1217437">
                  <a:extLst>
                    <a:ext uri="{9D8B030D-6E8A-4147-A177-3AD203B41FA5}">
                      <a16:colId xmlns="" xmlns:a16="http://schemas.microsoft.com/office/drawing/2014/main" val="20000"/>
                    </a:ext>
                  </a:extLst>
                </a:gridCol>
                <a:gridCol w="1532628">
                  <a:extLst>
                    <a:ext uri="{9D8B030D-6E8A-4147-A177-3AD203B41FA5}">
                      <a16:colId xmlns="" xmlns:a16="http://schemas.microsoft.com/office/drawing/2014/main" val="20001"/>
                    </a:ext>
                  </a:extLst>
                </a:gridCol>
              </a:tblGrid>
              <a:tr h="289390">
                <a:tc>
                  <a:txBody>
                    <a:bodyPr/>
                    <a:lstStyle/>
                    <a:p>
                      <a:pPr algn="ctr"/>
                      <a:r>
                        <a:rPr lang="en-US" sz="1600" dirty="0"/>
                        <a:t>Feature</a:t>
                      </a:r>
                    </a:p>
                  </a:txBody>
                  <a:tcPr/>
                </a:tc>
                <a:tc>
                  <a:txBody>
                    <a:bodyPr/>
                    <a:lstStyle/>
                    <a:p>
                      <a:pPr algn="ctr"/>
                      <a:r>
                        <a:rPr lang="en-US" sz="1600" dirty="0"/>
                        <a:t>Value</a:t>
                      </a:r>
                    </a:p>
                  </a:txBody>
                  <a:tcPr/>
                </a:tc>
                <a:extLst>
                  <a:ext uri="{0D108BD9-81ED-4DB2-BD59-A6C34878D82A}">
                    <a16:rowId xmlns="" xmlns:a16="http://schemas.microsoft.com/office/drawing/2014/main" val="10000"/>
                  </a:ext>
                </a:extLst>
              </a:tr>
              <a:tr h="289390">
                <a:tc>
                  <a:txBody>
                    <a:bodyPr/>
                    <a:lstStyle/>
                    <a:p>
                      <a:r>
                        <a:rPr lang="en-US" sz="1600" dirty="0"/>
                        <a:t>Name</a:t>
                      </a:r>
                    </a:p>
                  </a:txBody>
                  <a:tcPr/>
                </a:tc>
                <a:tc>
                  <a:txBody>
                    <a:bodyPr/>
                    <a:lstStyle/>
                    <a:p>
                      <a:r>
                        <a:rPr lang="en-US" sz="1600" dirty="0"/>
                        <a:t>Bill Gates</a:t>
                      </a:r>
                    </a:p>
                  </a:txBody>
                  <a:tcPr/>
                </a:tc>
                <a:extLst>
                  <a:ext uri="{0D108BD9-81ED-4DB2-BD59-A6C34878D82A}">
                    <a16:rowId xmlns="" xmlns:a16="http://schemas.microsoft.com/office/drawing/2014/main" val="10001"/>
                  </a:ext>
                </a:extLst>
              </a:tr>
              <a:tr h="289390">
                <a:tc>
                  <a:txBody>
                    <a:bodyPr/>
                    <a:lstStyle/>
                    <a:p>
                      <a:r>
                        <a:rPr lang="en-US" sz="1600" dirty="0"/>
                        <a:t>Age</a:t>
                      </a:r>
                    </a:p>
                  </a:txBody>
                  <a:tcPr/>
                </a:tc>
                <a:tc>
                  <a:txBody>
                    <a:bodyPr/>
                    <a:lstStyle/>
                    <a:p>
                      <a:r>
                        <a:rPr lang="en-US" sz="1600" dirty="0"/>
                        <a:t>60</a:t>
                      </a:r>
                    </a:p>
                  </a:txBody>
                  <a:tcPr/>
                </a:tc>
                <a:extLst>
                  <a:ext uri="{0D108BD9-81ED-4DB2-BD59-A6C34878D82A}">
                    <a16:rowId xmlns="" xmlns:a16="http://schemas.microsoft.com/office/drawing/2014/main" val="10002"/>
                  </a:ext>
                </a:extLst>
              </a:tr>
              <a:tr h="289390">
                <a:tc>
                  <a:txBody>
                    <a:bodyPr/>
                    <a:lstStyle/>
                    <a:p>
                      <a:r>
                        <a:rPr lang="en-US" sz="1600" dirty="0"/>
                        <a:t>Gender</a:t>
                      </a:r>
                    </a:p>
                  </a:txBody>
                  <a:tcPr/>
                </a:tc>
                <a:tc>
                  <a:txBody>
                    <a:bodyPr/>
                    <a:lstStyle/>
                    <a:p>
                      <a:r>
                        <a:rPr lang="en-US" sz="1600" dirty="0"/>
                        <a:t>Male</a:t>
                      </a:r>
                    </a:p>
                  </a:txBody>
                  <a:tcPr/>
                </a:tc>
                <a:extLst>
                  <a:ext uri="{0D108BD9-81ED-4DB2-BD59-A6C34878D82A}">
                    <a16:rowId xmlns="" xmlns:a16="http://schemas.microsoft.com/office/drawing/2014/main" val="10003"/>
                  </a:ext>
                </a:extLst>
              </a:tr>
              <a:tr h="289390">
                <a:tc>
                  <a:txBody>
                    <a:bodyPr/>
                    <a:lstStyle/>
                    <a:p>
                      <a:r>
                        <a:rPr lang="en-US" sz="1600" dirty="0"/>
                        <a:t>Amount</a:t>
                      </a:r>
                    </a:p>
                  </a:txBody>
                  <a:tcPr/>
                </a:tc>
                <a:tc>
                  <a:txBody>
                    <a:bodyPr/>
                    <a:lstStyle/>
                    <a:p>
                      <a:r>
                        <a:rPr lang="en-US" sz="1600" dirty="0"/>
                        <a:t>$352.00</a:t>
                      </a:r>
                    </a:p>
                  </a:txBody>
                  <a:tcPr/>
                </a:tc>
                <a:extLst>
                  <a:ext uri="{0D108BD9-81ED-4DB2-BD59-A6C34878D82A}">
                    <a16:rowId xmlns="" xmlns:a16="http://schemas.microsoft.com/office/drawing/2014/main" val="10004"/>
                  </a:ext>
                </a:extLst>
              </a:tr>
              <a:tr h="289390">
                <a:tc>
                  <a:txBody>
                    <a:bodyPr/>
                    <a:lstStyle/>
                    <a:p>
                      <a:r>
                        <a:rPr lang="en-US" sz="1600" dirty="0"/>
                        <a:t>Purchased</a:t>
                      </a:r>
                    </a:p>
                  </a:txBody>
                  <a:tcPr/>
                </a:tc>
                <a:tc>
                  <a:txBody>
                    <a:bodyPr/>
                    <a:lstStyle/>
                    <a:p>
                      <a:r>
                        <a:rPr lang="en-US" sz="1600" dirty="0"/>
                        <a:t>Software</a:t>
                      </a:r>
                    </a:p>
                  </a:txBody>
                  <a:tcPr/>
                </a:tc>
                <a:extLst>
                  <a:ext uri="{0D108BD9-81ED-4DB2-BD59-A6C34878D82A}">
                    <a16:rowId xmlns="" xmlns:a16="http://schemas.microsoft.com/office/drawing/2014/main" val="10005"/>
                  </a:ext>
                </a:extLst>
              </a:tr>
              <a:tr h="289390">
                <a:tc>
                  <a:txBody>
                    <a:bodyPr/>
                    <a:lstStyle/>
                    <a:p>
                      <a:r>
                        <a:rPr lang="en-US" sz="1600" dirty="0"/>
                        <a:t>Location</a:t>
                      </a:r>
                    </a:p>
                  </a:txBody>
                  <a:tcPr/>
                </a:tc>
                <a:tc>
                  <a:txBody>
                    <a:bodyPr/>
                    <a:lstStyle/>
                    <a:p>
                      <a:r>
                        <a:rPr lang="en-US" sz="1600" dirty="0"/>
                        <a:t>Redmond, WA</a:t>
                      </a:r>
                    </a:p>
                  </a:txBody>
                  <a:tcPr/>
                </a:tc>
                <a:extLst>
                  <a:ext uri="{0D108BD9-81ED-4DB2-BD59-A6C34878D82A}">
                    <a16:rowId xmlns="" xmlns:a16="http://schemas.microsoft.com/office/drawing/2014/main" val="10006"/>
                  </a:ext>
                </a:extLst>
              </a:tr>
              <a:tr h="289390">
                <a:tc>
                  <a:txBody>
                    <a:bodyPr/>
                    <a:lstStyle/>
                    <a:p>
                      <a:r>
                        <a:rPr lang="en-US" sz="1600" dirty="0"/>
                        <a:t>Time</a:t>
                      </a:r>
                    </a:p>
                  </a:txBody>
                  <a:tcPr/>
                </a:tc>
                <a:tc>
                  <a:txBody>
                    <a:bodyPr/>
                    <a:lstStyle/>
                    <a:p>
                      <a:r>
                        <a:rPr lang="en-US" sz="1600" dirty="0"/>
                        <a:t>3:15 p.m.</a:t>
                      </a:r>
                    </a:p>
                  </a:txBody>
                  <a:tcPr/>
                </a:tc>
                <a:extLst>
                  <a:ext uri="{0D108BD9-81ED-4DB2-BD59-A6C34878D82A}">
                    <a16:rowId xmlns="" xmlns:a16="http://schemas.microsoft.com/office/drawing/2014/main" val="10007"/>
                  </a:ext>
                </a:extLst>
              </a:tr>
              <a:tr h="289390">
                <a:tc>
                  <a:txBody>
                    <a:bodyPr/>
                    <a:lstStyle/>
                    <a:p>
                      <a:r>
                        <a:rPr lang="en-US" dirty="0"/>
                        <a:t>…</a:t>
                      </a:r>
                    </a:p>
                  </a:txBody>
                  <a:tcPr/>
                </a:tc>
                <a:tc>
                  <a:txBody>
                    <a:bodyPr/>
                    <a:lstStyle/>
                    <a:p>
                      <a:r>
                        <a:rPr lang="en-US" sz="1600" dirty="0"/>
                        <a:t>…</a:t>
                      </a:r>
                    </a:p>
                  </a:txBody>
                  <a:tcPr/>
                </a:tc>
                <a:extLst>
                  <a:ext uri="{0D108BD9-81ED-4DB2-BD59-A6C34878D82A}">
                    <a16:rowId xmlns="" xmlns:a16="http://schemas.microsoft.com/office/drawing/2014/main" val="10008"/>
                  </a:ext>
                </a:extLst>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179281755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a:t>Combine Azure Event/</a:t>
            </a:r>
            <a:r>
              <a:rPr lang="en-US" dirty="0" err="1"/>
              <a:t>IoT</a:t>
            </a:r>
            <a:r>
              <a:rPr lang="en-US" dirty="0"/>
              <a:t> Hubs, Azure Stream Analytics,</a:t>
            </a:r>
          </a:p>
          <a:p>
            <a:pPr algn="ctr"/>
            <a:r>
              <a:rPr lang="en-US" dirty="0"/>
              <a:t>and Azure Storage to analyze </a:t>
            </a:r>
            <a:r>
              <a:rPr lang="en-US" dirty="0" err="1"/>
              <a:t>IoT</a:t>
            </a:r>
            <a:r>
              <a:rPr lang="en-US" dirty="0"/>
              <a:t> data streams in real time </a:t>
            </a:r>
          </a:p>
        </p:txBody>
      </p:sp>
    </p:spTree>
    <p:extLst>
      <p:ext uri="{BB962C8B-B14F-4D97-AF65-F5344CB8AC3E}">
        <p14:creationId xmlns:p14="http://schemas.microsoft.com/office/powerpoint/2010/main" val="43548421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a:t>
            </a:r>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61774"/>
          </a:xfrm>
          <a:prstGeom prst="rect">
            <a:avLst/>
          </a:prstGeom>
          <a:noFill/>
        </p:spPr>
        <p:txBody>
          <a:bodyPr wrap="square" rtlCol="0">
            <a:spAutoFit/>
          </a:bodyPr>
          <a:lstStyle/>
          <a:p>
            <a:pPr algn="ctr"/>
            <a:r>
              <a:rPr lang="en-US" dirty="0"/>
              <a:t>Use the Cognitive Services </a:t>
            </a:r>
            <a:r>
              <a:rPr lang="en-US" sz="3200" b="1" dirty="0"/>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60306767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TextBox 3"/>
          <p:cNvSpPr txBox="1"/>
          <p:nvPr/>
        </p:nvSpPr>
        <p:spPr>
          <a:xfrm>
            <a:off x="2628900" y="1659910"/>
            <a:ext cx="6934200" cy="861774"/>
          </a:xfrm>
          <a:prstGeom prst="rect">
            <a:avLst/>
          </a:prstGeom>
          <a:noFill/>
        </p:spPr>
        <p:txBody>
          <a:bodyPr wrap="square" rtlCol="0">
            <a:spAutoFit/>
          </a:bodyPr>
          <a:lstStyle/>
          <a:p>
            <a:pPr algn="ctr"/>
            <a:r>
              <a:rPr lang="en-US" dirty="0"/>
              <a:t>Use the Cognitive Services </a:t>
            </a:r>
            <a:r>
              <a:rPr lang="en-US" sz="3200" b="1" dirty="0"/>
              <a:t>Text Analytics API</a:t>
            </a:r>
          </a:p>
          <a:p>
            <a:pPr algn="ctr"/>
            <a:r>
              <a:rPr lang="en-US" dirty="0"/>
              <a:t>to analyze sentiment in text files, Twitter feeds, and other sources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a:t>Language Detection</a:t>
            </a: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a:t>Topic Detection</a:t>
            </a: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a:t>Key Phrase Extraction</a:t>
            </a: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a:t>Sentiment Analysis</a:t>
            </a: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t>“Thanks to Text Analytics…we are able to incorporate guest sentiment into our actionable guest feedback platform that delivers a comprehensive view of guest satisfaction and server performance.”</a:t>
            </a:r>
          </a:p>
          <a:p>
            <a:pPr algn="ctr"/>
            <a:endParaRPr lang="en-US" sz="1200" dirty="0"/>
          </a:p>
          <a:p>
            <a:pPr algn="ctr"/>
            <a:r>
              <a:rPr lang="en-US" dirty="0"/>
              <a:t>— Al </a:t>
            </a:r>
            <a:r>
              <a:rPr lang="en-US" dirty="0" err="1"/>
              <a:t>Pappa</a:t>
            </a:r>
            <a:r>
              <a:rPr lang="en-US" dirty="0"/>
              <a:t>, Head of Business Intelligence, </a:t>
            </a:r>
            <a:r>
              <a:rPr lang="en-US" dirty="0" err="1"/>
              <a:t>Ziosk</a:t>
            </a:r>
            <a:endParaRPr lang="en-US" dirty="0"/>
          </a:p>
        </p:txBody>
      </p:sp>
    </p:spTree>
    <p:extLst>
      <p:ext uri="{BB962C8B-B14F-4D97-AF65-F5344CB8AC3E}">
        <p14:creationId xmlns:p14="http://schemas.microsoft.com/office/powerpoint/2010/main" val="4331036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Languages, Many SDKs</a:t>
            </a:r>
          </a:p>
        </p:txBody>
      </p:sp>
      <p:sp>
        <p:nvSpPr>
          <p:cNvPr id="3" name="Content Placeholder 2"/>
          <p:cNvSpPr>
            <a:spLocks noGrp="1"/>
          </p:cNvSpPr>
          <p:nvPr>
            <p:ph idx="4294967295"/>
          </p:nvPr>
        </p:nvSpPr>
        <p:spPr>
          <a:xfrm>
            <a:off x="838201" y="1825625"/>
            <a:ext cx="5219700" cy="4351338"/>
          </a:xfrm>
          <a:prstGeom prst="rect">
            <a:avLst/>
          </a:prstGeom>
        </p:spPr>
        <p:txBody>
          <a:bodyPr>
            <a:normAutofit fontScale="92500" lnSpcReduction="10000"/>
          </a:bodyPr>
          <a:lstStyle/>
          <a:p>
            <a:r>
              <a:rPr lang="en-US" dirty="0"/>
              <a:t>Write code in any language and for any platform</a:t>
            </a:r>
          </a:p>
          <a:p>
            <a:pPr lvl="1"/>
            <a:r>
              <a:rPr lang="en-US" dirty="0"/>
              <a:t>Azure SDKs available for a variety of languages and platforms (free)</a:t>
            </a:r>
          </a:p>
          <a:p>
            <a:pPr lvl="1"/>
            <a:r>
              <a:rPr lang="en-US" dirty="0"/>
              <a:t>Also available in package form from </a:t>
            </a:r>
            <a:r>
              <a:rPr lang="en-US" dirty="0" err="1"/>
              <a:t>NuGet</a:t>
            </a:r>
            <a:r>
              <a:rPr lang="en-US" dirty="0"/>
              <a:t> and NPM</a:t>
            </a:r>
          </a:p>
          <a:p>
            <a:r>
              <a:rPr lang="en-US" dirty="0"/>
              <a:t>Ramp up quickly by using what you already know</a:t>
            </a:r>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Android</a:t>
            </a:r>
          </a:p>
        </p:txBody>
      </p:sp>
    </p:spTree>
    <p:extLst>
      <p:ext uri="{BB962C8B-B14F-4D97-AF65-F5344CB8AC3E}">
        <p14:creationId xmlns:p14="http://schemas.microsoft.com/office/powerpoint/2010/main" val="3353681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968836"/>
          </a:xfrm>
          <a:prstGeom prst="rect">
            <a:avLst/>
          </a:prstGeom>
        </p:spPr>
      </p:pic>
      <p:sp>
        <p:nvSpPr>
          <p:cNvPr id="3" name="Rectangle 2"/>
          <p:cNvSpPr/>
          <p:nvPr/>
        </p:nvSpPr>
        <p:spPr bwMode="auto">
          <a:xfrm>
            <a:off x="1413164" y="2445327"/>
            <a:ext cx="9767455" cy="2078182"/>
          </a:xfrm>
          <a:prstGeom prst="rect">
            <a:avLst/>
          </a:prstGeom>
          <a:solidFill>
            <a:schemeClr val="tx1">
              <a:lumMod val="50000"/>
              <a:alpha val="86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720932" y="2376422"/>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a:solidFill>
                  <a:srgbClr val="FFFFFF"/>
                </a:solidFill>
                <a:cs typeface="Segoe UI Light" panose="020B0502040204020203" pitchFamily="34" charset="0"/>
              </a:rPr>
              <a:t>https://portal.azure.com</a:t>
            </a:r>
          </a:p>
        </p:txBody>
      </p:sp>
    </p:spTree>
    <p:extLst>
      <p:ext uri="{BB962C8B-B14F-4D97-AF65-F5344CB8AC3E}">
        <p14:creationId xmlns:p14="http://schemas.microsoft.com/office/powerpoint/2010/main" val="13695199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0161" y="3026296"/>
            <a:ext cx="8964185" cy="1793090"/>
          </a:xfrm>
        </p:spPr>
        <p:txBody>
          <a:bodyPr/>
          <a:lstStyle/>
          <a:p>
            <a:pPr algn="ctr"/>
            <a:r>
              <a:rPr lang="en-US" sz="6600" dirty="0"/>
              <a:t>Azure Web Apps</a:t>
            </a:r>
          </a:p>
        </p:txBody>
      </p:sp>
    </p:spTree>
    <p:extLst>
      <p:ext uri="{BB962C8B-B14F-4D97-AF65-F5344CB8AC3E}">
        <p14:creationId xmlns:p14="http://schemas.microsoft.com/office/powerpoint/2010/main" val="1720305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solidFill>
                  <a:schemeClr val="bg1"/>
                </a:solidFill>
              </a:rPr>
              <a:t>Web Apps</a:t>
            </a:r>
          </a:p>
          <a:p>
            <a:pPr algn="ctr"/>
            <a:r>
              <a:rPr lang="en-US" sz="1400" dirty="0">
                <a:solidFill>
                  <a:schemeClr val="bg1"/>
                </a:solidFill>
              </a:rPr>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solidFill>
                  <a:schemeClr val="bg1"/>
                </a:solidFill>
              </a:rPr>
              <a:t>Mobile Apps</a:t>
            </a:r>
          </a:p>
          <a:p>
            <a:pPr algn="ctr"/>
            <a:r>
              <a:rPr lang="en-US" sz="1400" dirty="0">
                <a:solidFill>
                  <a:schemeClr val="bg1"/>
                </a:solidFill>
              </a:rPr>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16377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4294967295"/>
          </p:nvPr>
        </p:nvSpPr>
        <p:spPr>
          <a:xfrm>
            <a:off x="839360" y="1189176"/>
            <a:ext cx="10853876" cy="4491188"/>
          </a:xfrm>
          <a:prstGeom prst="rect">
            <a:avLst/>
          </a:prstGeom>
        </p:spPr>
        <p:txBody>
          <a:bodyPr/>
          <a:lstStyle/>
          <a:p>
            <a:r>
              <a:rPr lang="en-US" sz="3600" dirty="0"/>
              <a:t>Support a variety of languages and platforms</a:t>
            </a:r>
          </a:p>
          <a:p>
            <a:pPr lvl="1"/>
            <a:r>
              <a:rPr lang="en-US" sz="2000" dirty="0"/>
              <a:t>.NET, Java, Node.js, PHP, Python, and more</a:t>
            </a:r>
          </a:p>
          <a:p>
            <a:r>
              <a:rPr lang="en-US" sz="3600" dirty="0"/>
              <a:t>Support scaling (manual or auto) and load balancing</a:t>
            </a:r>
          </a:p>
          <a:p>
            <a:r>
              <a:rPr lang="en-US" sz="3600" dirty="0"/>
              <a:t>Support slots for staged deployments and A/B testing</a:t>
            </a:r>
          </a:p>
          <a:p>
            <a:r>
              <a:rPr lang="en-US" sz="3600" dirty="0"/>
              <a:t>Support continuous integration</a:t>
            </a:r>
          </a:p>
          <a:p>
            <a:endParaRPr lang="en-US" sz="3600"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tx1"/>
                </a:solidFill>
              </a:rPr>
              <a:t>Global Scale</a:t>
            </a:r>
          </a:p>
          <a:p>
            <a:pPr algn="ctr"/>
            <a:r>
              <a:rPr lang="en-US" sz="1600" dirty="0">
                <a:solidFill>
                  <a:schemeClr val="tx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tx1"/>
                </a:solidFill>
              </a:rPr>
              <a:t>Enterprise Grade</a:t>
            </a:r>
          </a:p>
          <a:p>
            <a:pPr algn="ctr"/>
            <a:r>
              <a:rPr lang="en-US" sz="1600" dirty="0">
                <a:solidFill>
                  <a:schemeClr val="tx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tx1"/>
                </a:solidFill>
              </a:rPr>
              <a:t>Familiar and Fast</a:t>
            </a:r>
          </a:p>
          <a:p>
            <a:pPr algn="ctr"/>
            <a:r>
              <a:rPr lang="en-US" sz="1600" dirty="0">
                <a:solidFill>
                  <a:schemeClr val="tx1"/>
                </a:solidFill>
              </a:rPr>
              <a:t>Leverage existing skills, plus languages, frameworks, and tools you're familiar with</a:t>
            </a:r>
          </a:p>
        </p:txBody>
      </p:sp>
    </p:spTree>
    <p:extLst>
      <p:ext uri="{BB962C8B-B14F-4D97-AF65-F5344CB8AC3E}">
        <p14:creationId xmlns:p14="http://schemas.microsoft.com/office/powerpoint/2010/main" val="11111828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34310822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2575" y="2737202"/>
            <a:ext cx="8964185" cy="1793090"/>
          </a:xfrm>
        </p:spPr>
        <p:txBody>
          <a:bodyPr/>
          <a:lstStyle/>
          <a:p>
            <a:pPr algn="ctr"/>
            <a:r>
              <a:rPr lang="en-US" sz="7200" dirty="0"/>
              <a:t>Azure Overview</a:t>
            </a:r>
          </a:p>
        </p:txBody>
      </p:sp>
    </p:spTree>
    <p:extLst>
      <p:ext uri="{BB962C8B-B14F-4D97-AF65-F5344CB8AC3E}">
        <p14:creationId xmlns:p14="http://schemas.microsoft.com/office/powerpoint/2010/main" val="2086051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16294691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4461814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8006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83438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25223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92494560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4294967295"/>
          </p:nvPr>
        </p:nvSpPr>
        <p:spPr>
          <a:xfrm>
            <a:off x="838199" y="1451552"/>
            <a:ext cx="10515600" cy="4351338"/>
          </a:xfrm>
          <a:prstGeom prst="rect">
            <a:avLst/>
          </a:prstGeom>
        </p:spPr>
        <p:txBody>
          <a:bodyPr/>
          <a:lstStyle/>
          <a:p>
            <a:r>
              <a:rPr lang="en-US" sz="3200" dirty="0"/>
              <a:t>Test changes by routing requests to different deployment slots</a:t>
            </a:r>
          </a:p>
          <a:p>
            <a:r>
              <a:rPr lang="en-US" sz="3200"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12038661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Continuous Integration</a:t>
            </a:r>
          </a:p>
        </p:txBody>
      </p:sp>
      <p:sp>
        <p:nvSpPr>
          <p:cNvPr id="3" name="Content Placeholder 2"/>
          <p:cNvSpPr>
            <a:spLocks noGrp="1"/>
          </p:cNvSpPr>
          <p:nvPr>
            <p:ph idx="4294967295"/>
          </p:nvPr>
        </p:nvSpPr>
        <p:spPr>
          <a:xfrm>
            <a:off x="839360" y="1364462"/>
            <a:ext cx="10515600" cy="4351338"/>
          </a:xfrm>
          <a:prstGeom prst="rect">
            <a:avLst/>
          </a:prstGeom>
        </p:spPr>
        <p:txBody>
          <a:bodyPr/>
          <a:lstStyle/>
          <a:p>
            <a:r>
              <a:rPr lang="en-US" sz="3200" dirty="0">
                <a:solidFill>
                  <a:schemeClr val="bg1"/>
                </a:solidFill>
              </a:rPr>
              <a:t>Web apps can be deployed manually via FTP or </a:t>
            </a:r>
            <a:r>
              <a:rPr lang="en-US" sz="3200" dirty="0" err="1">
                <a:solidFill>
                  <a:schemeClr val="bg1"/>
                </a:solidFill>
              </a:rPr>
              <a:t>WebDeploy</a:t>
            </a:r>
            <a:endParaRPr lang="en-US" sz="3200" dirty="0">
              <a:solidFill>
                <a:schemeClr val="bg1"/>
              </a:solidFill>
            </a:endParaRPr>
          </a:p>
          <a:p>
            <a:r>
              <a:rPr lang="en-US" sz="3200" dirty="0">
                <a:solidFill>
                  <a:schemeClr val="bg1"/>
                </a:solidFill>
              </a:rPr>
              <a:t>Automate deployment using 3</a:t>
            </a:r>
            <a:r>
              <a:rPr lang="en-US" sz="3200" baseline="30000" dirty="0">
                <a:solidFill>
                  <a:schemeClr val="bg1"/>
                </a:solidFill>
              </a:rPr>
              <a:t>rd</a:t>
            </a:r>
            <a:r>
              <a:rPr lang="en-US" sz="3200" dirty="0">
                <a:solidFill>
                  <a:schemeClr val="bg1"/>
                </a:solidFill>
              </a:rPr>
              <a:t> party source-control providers</a:t>
            </a:r>
          </a:p>
          <a:p>
            <a:r>
              <a:rPr lang="en-US" sz="3200" dirty="0">
                <a:solidFill>
                  <a:schemeClr val="bg1"/>
                </a:solidFill>
              </a:rPr>
              <a:t>Can also use a local </a:t>
            </a:r>
            <a:r>
              <a:rPr lang="en-US" sz="3200" dirty="0" err="1">
                <a:solidFill>
                  <a:schemeClr val="bg1"/>
                </a:solidFill>
              </a:rPr>
              <a:t>Git</a:t>
            </a:r>
            <a:r>
              <a:rPr lang="en-US" sz="3200" dirty="0">
                <a:solidFill>
                  <a:schemeClr val="bg1"/>
                </a:solidFill>
              </a:rPr>
              <a:t> repository from Azure Portal</a:t>
            </a:r>
          </a:p>
          <a:p>
            <a:endParaRPr lang="en-US" sz="3200" dirty="0">
              <a:solidFill>
                <a:schemeClr val="bg1"/>
              </a:solidFill>
            </a:endParaRPr>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26672574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solidFill>
                  <a:schemeClr val="bg1"/>
                </a:solidFill>
              </a:rPr>
              <a:t>Continuous Integration + Deployment Slots</a:t>
            </a:r>
          </a:p>
        </p:txBody>
      </p:sp>
      <p:pic>
        <p:nvPicPr>
          <p:cNvPr id="4"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554545"/>
          </a:xfrm>
          <a:prstGeom prst="rect">
            <a:avLst/>
          </a:prstGeom>
          <a:noFill/>
        </p:spPr>
        <p:txBody>
          <a:bodyPr wrap="square" rtlCol="0">
            <a:spAutoFit/>
          </a:bodyPr>
          <a:lstStyle/>
          <a:p>
            <a:pPr marL="342900" indent="-342900">
              <a:buAutoNum type="arabicPeriod"/>
            </a:pPr>
            <a:r>
              <a:rPr lang="en-US" sz="2000" dirty="0">
                <a:solidFill>
                  <a:schemeClr val="bg1"/>
                </a:solidFill>
              </a:rPr>
              <a:t>Developer commits code</a:t>
            </a:r>
          </a:p>
          <a:p>
            <a:pPr marL="342900" indent="-342900">
              <a:buAutoNum type="arabicPeriod"/>
            </a:pPr>
            <a:r>
              <a:rPr lang="en-US" sz="2000" dirty="0">
                <a:solidFill>
                  <a:schemeClr val="bg1"/>
                </a:solidFill>
              </a:rPr>
              <a:t>Automated process builds/compiles and deploys to staging slot</a:t>
            </a:r>
          </a:p>
          <a:p>
            <a:pPr marL="342900" indent="-342900">
              <a:buAutoNum type="arabicPeriod"/>
            </a:pPr>
            <a:r>
              <a:rPr lang="en-US" sz="2000" dirty="0">
                <a:solidFill>
                  <a:schemeClr val="bg1"/>
                </a:solidFill>
              </a:rPr>
              <a:t>Automated and other tests validate content in staging slot</a:t>
            </a:r>
          </a:p>
          <a:p>
            <a:pPr marL="342900" indent="-342900">
              <a:buAutoNum type="arabicPeriod"/>
            </a:pPr>
            <a:r>
              <a:rPr lang="en-US" sz="2000" dirty="0">
                <a:solidFill>
                  <a:schemeClr val="bg1"/>
                </a:solidFill>
              </a:rPr>
              <a:t>Staging content promoted to production</a:t>
            </a:r>
          </a:p>
          <a:p>
            <a:pPr marL="342900" indent="-342900">
              <a:buAutoNum type="arabicPeriod"/>
            </a:pPr>
            <a:r>
              <a:rPr lang="en-US" sz="2000" dirty="0">
                <a:solidFill>
                  <a:schemeClr val="bg1"/>
                </a:solidFill>
              </a:rPr>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202804060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 xmlns:a16="http://schemas.microsoft.com/office/drawing/2014/main" val="3872267235"/>
                    </a:ext>
                  </a:extLst>
                </a:gridCol>
                <a:gridCol w="1070517">
                  <a:extLst>
                    <a:ext uri="{9D8B030D-6E8A-4147-A177-3AD203B41FA5}">
                      <a16:colId xmlns="" xmlns:a16="http://schemas.microsoft.com/office/drawing/2014/main" val="1177306289"/>
                    </a:ext>
                  </a:extLst>
                </a:gridCol>
                <a:gridCol w="1137425">
                  <a:extLst>
                    <a:ext uri="{9D8B030D-6E8A-4147-A177-3AD203B41FA5}">
                      <a16:colId xmlns="" xmlns:a16="http://schemas.microsoft.com/office/drawing/2014/main" val="238301891"/>
                    </a:ext>
                  </a:extLst>
                </a:gridCol>
                <a:gridCol w="1561170">
                  <a:extLst>
                    <a:ext uri="{9D8B030D-6E8A-4147-A177-3AD203B41FA5}">
                      <a16:colId xmlns="" xmlns:a16="http://schemas.microsoft.com/office/drawing/2014/main" val="1573368495"/>
                    </a:ext>
                  </a:extLst>
                </a:gridCol>
                <a:gridCol w="1761893">
                  <a:extLst>
                    <a:ext uri="{9D8B030D-6E8A-4147-A177-3AD203B41FA5}">
                      <a16:colId xmlns="" xmlns:a16="http://schemas.microsoft.com/office/drawing/2014/main" val="1663854859"/>
                    </a:ext>
                  </a:extLst>
                </a:gridCol>
                <a:gridCol w="1650381">
                  <a:extLst>
                    <a:ext uri="{9D8B030D-6E8A-4147-A177-3AD203B41FA5}">
                      <a16:colId xmlns=""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338997113"/>
                  </a:ext>
                </a:extLst>
              </a:tr>
            </a:tbl>
          </a:graphicData>
        </a:graphic>
      </p:graphicFrame>
    </p:spTree>
    <p:extLst>
      <p:ext uri="{BB962C8B-B14F-4D97-AF65-F5344CB8AC3E}">
        <p14:creationId xmlns:p14="http://schemas.microsoft.com/office/powerpoint/2010/main" val="208816981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 Cognitive Services</a:t>
            </a:r>
          </a:p>
          <a:p>
            <a:r>
              <a:rPr sz="4000" dirty="0">
                <a:solidFill>
                  <a:srgbClr val="5095D1"/>
                </a:solidFill>
              </a:rPr>
              <a:t>Azure Machine Learning</a:t>
            </a:r>
          </a:p>
          <a:p>
            <a:r>
              <a:rPr sz="4000" dirty="0">
                <a:solidFill>
                  <a:srgbClr val="5095D1"/>
                </a:solidFill>
              </a:rPr>
              <a:t>Azure Stream Analytics</a:t>
            </a:r>
          </a:p>
          <a:p>
            <a:r>
              <a:rPr sz="4000" dirty="0">
                <a:solidFill>
                  <a:srgbClr val="5095D1"/>
                </a:solidFill>
              </a:rPr>
              <a:t>Azure High-Performance Computing</a:t>
            </a: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KEEP</a:t>
            </a:r>
          </a:p>
          <a:p>
            <a:pPr algn="ctr"/>
            <a:r>
              <a:rPr lang="en-US" sz="6600" b="1" dirty="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a:solidFill>
                  <a:schemeClr val="bg1"/>
                </a:solidFill>
                <a:latin typeface="Arial" panose="020B0604020202020204" pitchFamily="34" charset="0"/>
                <a:cs typeface="Arial" panose="020B0604020202020204" pitchFamily="34" charset="0"/>
              </a:rPr>
              <a:t>HERE'S THE</a:t>
            </a:r>
          </a:p>
          <a:p>
            <a:pPr algn="ctr"/>
            <a:r>
              <a:rPr lang="en-US" sz="6600" b="1"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2414367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50666" y="1132401"/>
            <a:ext cx="4741333" cy="2301300"/>
          </a:xfrm>
        </p:spPr>
        <p:txBody>
          <a:bodyPr/>
          <a:lstStyle/>
          <a:p>
            <a:r>
              <a:rPr lang="en-US" b="1" dirty="0" smtClean="0"/>
              <a:t>Tech Course</a:t>
            </a:r>
            <a:br>
              <a:rPr lang="en-US" b="1" dirty="0" smtClean="0"/>
            </a:br>
            <a:r>
              <a:rPr lang="en-US" b="1" dirty="0" smtClean="0"/>
              <a:t>@PTIT FY 17</a:t>
            </a:r>
            <a:endParaRPr lang="en-US" b="1" dirty="0"/>
          </a:p>
        </p:txBody>
      </p:sp>
      <p:sp>
        <p:nvSpPr>
          <p:cNvPr id="5" name="Subtitle 4"/>
          <p:cNvSpPr>
            <a:spLocks noGrp="1"/>
          </p:cNvSpPr>
          <p:nvPr>
            <p:ph type="subTitle" idx="1"/>
          </p:nvPr>
        </p:nvSpPr>
        <p:spPr>
          <a:xfrm>
            <a:off x="7609994" y="3708564"/>
            <a:ext cx="4422678" cy="1223654"/>
          </a:xfrm>
        </p:spPr>
        <p:txBody>
          <a:bodyPr>
            <a:normAutofit/>
          </a:bodyPr>
          <a:lstStyle/>
          <a:p>
            <a:r>
              <a:rPr lang="en-US" b="1" dirty="0" err="1" smtClean="0"/>
              <a:t>Lập</a:t>
            </a:r>
            <a:r>
              <a:rPr lang="en-US" b="1" dirty="0" smtClean="0"/>
              <a:t> </a:t>
            </a:r>
            <a:r>
              <a:rPr lang="en-US" b="1" dirty="0" err="1" smtClean="0"/>
              <a:t>trình</a:t>
            </a:r>
            <a:r>
              <a:rPr lang="en-US" b="1" dirty="0" smtClean="0"/>
              <a:t> website </a:t>
            </a:r>
            <a:endParaRPr lang="en-US" b="1" dirty="0"/>
          </a:p>
          <a:p>
            <a:r>
              <a:rPr lang="en-US" b="1" dirty="0" err="1" smtClean="0"/>
              <a:t>với</a:t>
            </a:r>
            <a:r>
              <a:rPr lang="en-US" b="1" dirty="0" smtClean="0"/>
              <a:t> PHP </a:t>
            </a:r>
            <a:r>
              <a:rPr lang="en-US" b="1" dirty="0" err="1" smtClean="0"/>
              <a:t>và</a:t>
            </a:r>
            <a:r>
              <a:rPr lang="en-US" b="1" dirty="0" smtClean="0"/>
              <a:t> WordPress.</a:t>
            </a:r>
            <a:endParaRPr lang="en-US" b="1" dirty="0"/>
          </a:p>
        </p:txBody>
      </p:sp>
      <p:cxnSp>
        <p:nvCxnSpPr>
          <p:cNvPr id="3" name="Straight Connector 2"/>
          <p:cNvCxnSpPr/>
          <p:nvPr/>
        </p:nvCxnSpPr>
        <p:spPr>
          <a:xfrm>
            <a:off x="7647707" y="3158836"/>
            <a:ext cx="3657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137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623455"/>
            <a:ext cx="12587717" cy="3408218"/>
          </a:xfrm>
        </p:spPr>
        <p:txBody>
          <a:bodyPr/>
          <a:lstStyle/>
          <a:p>
            <a:r>
              <a:rPr lang="en-GB" sz="6000" dirty="0" smtClean="0"/>
              <a:t>Content Tech Course </a:t>
            </a:r>
            <a:br>
              <a:rPr lang="en-GB" sz="6000" dirty="0" smtClean="0"/>
            </a:br>
            <a:r>
              <a:rPr lang="en-GB" sz="3600" dirty="0" smtClean="0"/>
              <a:t/>
            </a:r>
            <a:br>
              <a:rPr lang="en-GB" sz="3600" dirty="0" smtClean="0"/>
            </a:br>
            <a:r>
              <a:rPr lang="en-GB" sz="3600" dirty="0" smtClean="0"/>
              <a:t>Day 1 - PHP &amp; MySQL, Overview WordPress.</a:t>
            </a:r>
            <a:br>
              <a:rPr lang="en-GB" sz="3600" dirty="0" smtClean="0"/>
            </a:br>
            <a:r>
              <a:rPr lang="en-GB" sz="3600" dirty="0" smtClean="0"/>
              <a:t>Day 2 – Code Template for WordPress.</a:t>
            </a:r>
            <a:br>
              <a:rPr lang="en-GB" sz="3600" dirty="0" smtClean="0"/>
            </a:br>
            <a:r>
              <a:rPr lang="en-GB" sz="3600" dirty="0" smtClean="0"/>
              <a:t>Day 3 – Code Plugin for WordPress. Introduce </a:t>
            </a:r>
            <a:r>
              <a:rPr lang="en-GB" sz="3600" dirty="0" err="1" smtClean="0"/>
              <a:t>Hackathon</a:t>
            </a:r>
            <a:r>
              <a:rPr lang="en-GB" sz="3600" dirty="0" smtClean="0"/>
              <a:t>.</a:t>
            </a:r>
            <a:br>
              <a:rPr lang="en-GB" sz="3600" dirty="0" smtClean="0"/>
            </a:br>
            <a:r>
              <a:rPr lang="en-GB" sz="3600" dirty="0" smtClean="0"/>
              <a:t>Day 4 – Presentation, Review </a:t>
            </a:r>
            <a:r>
              <a:rPr lang="en-GB" sz="3600" dirty="0" err="1" smtClean="0"/>
              <a:t>Hackathon</a:t>
            </a:r>
            <a:r>
              <a:rPr lang="en-GB" sz="3600" dirty="0" smtClean="0"/>
              <a:t> and Q&amp;A Tech Course.</a:t>
            </a:r>
            <a:endParaRPr lang="en-GB" sz="3600" dirty="0"/>
          </a:p>
        </p:txBody>
      </p:sp>
      <p:sp>
        <p:nvSpPr>
          <p:cNvPr id="3" name="Text Placeholder 2"/>
          <p:cNvSpPr>
            <a:spLocks noGrp="1"/>
          </p:cNvSpPr>
          <p:nvPr>
            <p:ph type="body" sz="quarter" idx="12"/>
          </p:nvPr>
        </p:nvSpPr>
        <p:spPr>
          <a:xfrm>
            <a:off x="8606331" y="4903810"/>
            <a:ext cx="7171337" cy="1792326"/>
          </a:xfrm>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1620037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 Course @PTIT FY17</a:t>
            </a:r>
            <a:br>
              <a:rPr lang="en-GB" dirty="0" smtClean="0"/>
            </a:br>
            <a:r>
              <a:rPr lang="en-GB" dirty="0" smtClean="0"/>
              <a:t>Day 1 </a:t>
            </a:r>
            <a:endParaRPr lang="en-GB" dirty="0"/>
          </a:p>
        </p:txBody>
      </p:sp>
      <p:sp>
        <p:nvSpPr>
          <p:cNvPr id="3" name="Text Placeholder 2"/>
          <p:cNvSpPr>
            <a:spLocks noGrp="1"/>
          </p:cNvSpPr>
          <p:nvPr>
            <p:ph type="body" sz="quarter" idx="12"/>
          </p:nvPr>
        </p:nvSpPr>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1009657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922" y="469621"/>
            <a:ext cx="11655840" cy="899665"/>
          </a:xfrm>
        </p:spPr>
        <p:txBody>
          <a:bodyPr/>
          <a:lstStyle/>
          <a:p>
            <a:r>
              <a:rPr lang="en-GB" b="1" dirty="0" smtClean="0"/>
              <a:t>Agenda</a:t>
            </a:r>
            <a:endParaRPr lang="en-GB" b="1" dirty="0"/>
          </a:p>
        </p:txBody>
      </p:sp>
      <p:sp>
        <p:nvSpPr>
          <p:cNvPr id="2" name="Text Placeholder 1"/>
          <p:cNvSpPr>
            <a:spLocks noGrp="1"/>
          </p:cNvSpPr>
          <p:nvPr>
            <p:ph type="body" sz="quarter" idx="10"/>
          </p:nvPr>
        </p:nvSpPr>
        <p:spPr>
          <a:xfrm>
            <a:off x="269239" y="1729504"/>
            <a:ext cx="11653523" cy="6053324"/>
          </a:xfrm>
        </p:spPr>
        <p:txBody>
          <a:bodyPr/>
          <a:lstStyle/>
          <a:p>
            <a:r>
              <a:rPr lang="en-US" sz="3600" dirty="0" smtClean="0"/>
              <a:t>PHP &amp; MySQL</a:t>
            </a:r>
            <a:endParaRPr lang="en-US" sz="3600" dirty="0"/>
          </a:p>
          <a:p>
            <a:r>
              <a:rPr lang="en-US" sz="3600" dirty="0" err="1" smtClean="0"/>
              <a:t>Wordpress</a:t>
            </a:r>
            <a:r>
              <a:rPr lang="en-US" sz="3600" dirty="0" smtClean="0"/>
              <a:t> </a:t>
            </a:r>
            <a:r>
              <a:rPr lang="en-US" sz="3600" dirty="0" err="1" smtClean="0"/>
              <a:t>là</a:t>
            </a:r>
            <a:r>
              <a:rPr lang="en-US" sz="3600" dirty="0" smtClean="0"/>
              <a:t> </a:t>
            </a:r>
            <a:r>
              <a:rPr lang="en-US" sz="3600" dirty="0" err="1" smtClean="0"/>
              <a:t>gì</a:t>
            </a:r>
            <a:r>
              <a:rPr lang="en-US" sz="3600" dirty="0" smtClean="0"/>
              <a:t>?</a:t>
            </a:r>
          </a:p>
          <a:p>
            <a:r>
              <a:rPr lang="en-US" sz="3600" dirty="0" err="1"/>
              <a:t>Cài</a:t>
            </a:r>
            <a:r>
              <a:rPr lang="en-US" sz="3600" dirty="0"/>
              <a:t> </a:t>
            </a:r>
            <a:r>
              <a:rPr lang="en-US" sz="3600" dirty="0" err="1"/>
              <a:t>đặt</a:t>
            </a:r>
            <a:r>
              <a:rPr lang="en-US" sz="3600" dirty="0"/>
              <a:t> </a:t>
            </a:r>
            <a:r>
              <a:rPr lang="en-US" sz="3600" dirty="0" err="1"/>
              <a:t>Wordpress</a:t>
            </a:r>
            <a:r>
              <a:rPr lang="en-US" sz="3600" dirty="0"/>
              <a:t> </a:t>
            </a:r>
            <a:r>
              <a:rPr lang="en-US" sz="3600" dirty="0" err="1"/>
              <a:t>và</a:t>
            </a:r>
            <a:r>
              <a:rPr lang="en-US" sz="3600" dirty="0"/>
              <a:t> MySQL </a:t>
            </a:r>
            <a:r>
              <a:rPr lang="en-US" sz="3600" dirty="0" smtClean="0"/>
              <a:t>Database, deploy </a:t>
            </a:r>
            <a:r>
              <a:rPr lang="en-US" sz="3600" dirty="0" err="1" smtClean="0"/>
              <a:t>lên</a:t>
            </a:r>
            <a:r>
              <a:rPr lang="en-US" sz="3600" dirty="0" smtClean="0"/>
              <a:t> Azure.</a:t>
            </a:r>
            <a:endParaRPr lang="en-US" sz="3600" dirty="0"/>
          </a:p>
          <a:p>
            <a:pPr lvl="1"/>
            <a:r>
              <a:rPr lang="en-US" dirty="0"/>
              <a:t>MySQL Database + Web </a:t>
            </a:r>
            <a:r>
              <a:rPr lang="en-US" dirty="0" err="1" smtClean="0"/>
              <a:t>serivce</a:t>
            </a:r>
            <a:endParaRPr lang="en-US" dirty="0" smtClean="0"/>
          </a:p>
          <a:p>
            <a:r>
              <a:rPr lang="en-US" sz="3600" dirty="0" err="1" smtClean="0"/>
              <a:t>Tổng</a:t>
            </a:r>
            <a:r>
              <a:rPr lang="en-US" sz="3600" dirty="0" smtClean="0"/>
              <a:t> </a:t>
            </a:r>
            <a:r>
              <a:rPr lang="en-US" sz="3600" dirty="0" err="1" smtClean="0"/>
              <a:t>quan</a:t>
            </a:r>
            <a:r>
              <a:rPr lang="en-US" sz="3600" dirty="0" smtClean="0"/>
              <a:t> </a:t>
            </a:r>
            <a:r>
              <a:rPr lang="en-US" sz="3600" dirty="0" err="1" smtClean="0"/>
              <a:t>về</a:t>
            </a:r>
            <a:r>
              <a:rPr lang="en-US" sz="3600" dirty="0" smtClean="0"/>
              <a:t> </a:t>
            </a:r>
            <a:r>
              <a:rPr lang="en-US" sz="3600" dirty="0" err="1" smtClean="0"/>
              <a:t>một</a:t>
            </a:r>
            <a:r>
              <a:rPr lang="en-US" sz="3600" dirty="0" smtClean="0"/>
              <a:t> website </a:t>
            </a:r>
            <a:r>
              <a:rPr lang="en-US" sz="3600" dirty="0" err="1" smtClean="0"/>
              <a:t>sử</a:t>
            </a:r>
            <a:r>
              <a:rPr lang="en-US" sz="3600" dirty="0" smtClean="0"/>
              <a:t> </a:t>
            </a:r>
            <a:r>
              <a:rPr lang="en-US" sz="3600" dirty="0" err="1" smtClean="0"/>
              <a:t>dụng</a:t>
            </a:r>
            <a:r>
              <a:rPr lang="en-US" sz="3600" dirty="0" smtClean="0"/>
              <a:t> </a:t>
            </a:r>
            <a:r>
              <a:rPr lang="en-US" sz="3600" dirty="0" err="1" smtClean="0"/>
              <a:t>Wordpress</a:t>
            </a:r>
            <a:r>
              <a:rPr lang="en-US" sz="3600" dirty="0" smtClean="0"/>
              <a:t>.</a:t>
            </a:r>
          </a:p>
          <a:p>
            <a:r>
              <a:rPr lang="en-US" sz="3600" dirty="0" err="1" smtClean="0"/>
              <a:t>Giới</a:t>
            </a:r>
            <a:r>
              <a:rPr lang="en-US" sz="3600" dirty="0" smtClean="0"/>
              <a:t> </a:t>
            </a:r>
            <a:r>
              <a:rPr lang="en-US" sz="3600" dirty="0" err="1" smtClean="0"/>
              <a:t>thiệu</a:t>
            </a:r>
            <a:r>
              <a:rPr lang="en-US" sz="3600" dirty="0" smtClean="0"/>
              <a:t> </a:t>
            </a:r>
            <a:r>
              <a:rPr lang="en-US" sz="3600" dirty="0" err="1" smtClean="0"/>
              <a:t>về</a:t>
            </a:r>
            <a:r>
              <a:rPr lang="en-US" sz="3600" dirty="0" smtClean="0"/>
              <a:t> </a:t>
            </a:r>
            <a:r>
              <a:rPr lang="en-US" sz="3600" dirty="0" err="1" smtClean="0"/>
              <a:t>các</a:t>
            </a:r>
            <a:r>
              <a:rPr lang="en-US" sz="3600" dirty="0" smtClean="0"/>
              <a:t> </a:t>
            </a:r>
            <a:r>
              <a:rPr lang="en-US" sz="3600" dirty="0" err="1" smtClean="0"/>
              <a:t>thành</a:t>
            </a:r>
            <a:r>
              <a:rPr lang="en-US" sz="3600" dirty="0" smtClean="0"/>
              <a:t> </a:t>
            </a:r>
            <a:r>
              <a:rPr lang="en-US" sz="3600" dirty="0" err="1" smtClean="0"/>
              <a:t>phần</a:t>
            </a:r>
            <a:r>
              <a:rPr lang="en-US" sz="3600" dirty="0" smtClean="0"/>
              <a:t> </a:t>
            </a:r>
            <a:r>
              <a:rPr lang="en-US" sz="3600" dirty="0" err="1" smtClean="0"/>
              <a:t>trong</a:t>
            </a:r>
            <a:r>
              <a:rPr lang="en-US" sz="3600" dirty="0" smtClean="0"/>
              <a:t> </a:t>
            </a:r>
            <a:r>
              <a:rPr lang="en-US" sz="3600" dirty="0" err="1" smtClean="0"/>
              <a:t>Wordpress</a:t>
            </a:r>
            <a:r>
              <a:rPr lang="en-US" sz="3600" dirty="0" smtClean="0"/>
              <a:t>.</a:t>
            </a:r>
            <a:endParaRPr lang="en-US" sz="3600" dirty="0"/>
          </a:p>
          <a:p>
            <a:pPr lvl="1"/>
            <a:r>
              <a:rPr lang="en-US" dirty="0" err="1" smtClean="0"/>
              <a:t>Wiget</a:t>
            </a:r>
            <a:r>
              <a:rPr lang="en-US" dirty="0" smtClean="0"/>
              <a:t>, Plugin, Appearance, …</a:t>
            </a:r>
            <a:endParaRPr lang="en-US" dirty="0"/>
          </a:p>
          <a:p>
            <a:r>
              <a:rPr lang="en-US" sz="3600" dirty="0" err="1" smtClean="0"/>
              <a:t>Hướng</a:t>
            </a:r>
            <a:r>
              <a:rPr lang="en-US" sz="3600" dirty="0" smtClean="0"/>
              <a:t> </a:t>
            </a:r>
            <a:r>
              <a:rPr lang="en-US" sz="3600" dirty="0" err="1" smtClean="0"/>
              <a:t>dẫn</a:t>
            </a:r>
            <a:r>
              <a:rPr lang="en-US" sz="3600" dirty="0" smtClean="0"/>
              <a:t> </a:t>
            </a:r>
            <a:r>
              <a:rPr lang="en-US" sz="3600" dirty="0" err="1" smtClean="0"/>
              <a:t>cơ</a:t>
            </a:r>
            <a:r>
              <a:rPr lang="en-US" sz="3600" dirty="0" smtClean="0"/>
              <a:t> </a:t>
            </a:r>
            <a:r>
              <a:rPr lang="en-US" sz="3600" dirty="0" err="1" smtClean="0"/>
              <a:t>bản</a:t>
            </a:r>
            <a:r>
              <a:rPr lang="en-US" sz="3600" dirty="0" smtClean="0"/>
              <a:t> </a:t>
            </a:r>
            <a:r>
              <a:rPr lang="en-US" sz="3600" dirty="0" err="1" smtClean="0"/>
              <a:t>khi</a:t>
            </a:r>
            <a:r>
              <a:rPr lang="en-US" sz="3600" dirty="0" smtClean="0"/>
              <a:t> </a:t>
            </a:r>
            <a:r>
              <a:rPr lang="en-US" sz="3600" dirty="0" err="1" smtClean="0"/>
              <a:t>sử</a:t>
            </a:r>
            <a:r>
              <a:rPr lang="en-US" sz="3600" dirty="0" smtClean="0"/>
              <a:t> </a:t>
            </a:r>
            <a:r>
              <a:rPr lang="en-US" sz="3600" dirty="0" err="1" smtClean="0"/>
              <a:t>dụng</a:t>
            </a:r>
            <a:r>
              <a:rPr lang="en-US" sz="3600" dirty="0" smtClean="0"/>
              <a:t> WordPress.</a:t>
            </a:r>
          </a:p>
          <a:p>
            <a:endParaRPr lang="en-US" dirty="0" smtClean="0"/>
          </a:p>
          <a:p>
            <a:r>
              <a:rPr lang="en-US" dirty="0" smtClean="0"/>
              <a:t> </a:t>
            </a:r>
            <a:endParaRPr lang="en-US" dirty="0"/>
          </a:p>
          <a:p>
            <a:pPr lvl="1"/>
            <a:endParaRPr lang="en-US" dirty="0"/>
          </a:p>
        </p:txBody>
      </p:sp>
    </p:spTree>
    <p:extLst>
      <p:ext uri="{BB962C8B-B14F-4D97-AF65-F5344CB8AC3E}">
        <p14:creationId xmlns:p14="http://schemas.microsoft.com/office/powerpoint/2010/main" val="146807044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smtClean="0"/>
              <a:t>PHP &amp; MySQL </a:t>
            </a:r>
            <a:endParaRPr lang="en-US" dirty="0"/>
          </a:p>
        </p:txBody>
      </p:sp>
    </p:spTree>
    <p:extLst>
      <p:ext uri="{BB962C8B-B14F-4D97-AF65-F5344CB8AC3E}">
        <p14:creationId xmlns:p14="http://schemas.microsoft.com/office/powerpoint/2010/main" val="9642790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0223" y="1900753"/>
            <a:ext cx="5932130" cy="2976905"/>
          </a:xfrm>
        </p:spPr>
        <p:txBody>
          <a:bodyPr/>
          <a:lstStyle/>
          <a:p>
            <a:pPr marL="0" indent="0">
              <a:buNone/>
            </a:pPr>
            <a:r>
              <a:rPr lang="en-US" sz="1961" dirty="0" smtClean="0">
                <a:latin typeface="+mn-lt"/>
              </a:rPr>
              <a:t>PHP </a:t>
            </a:r>
            <a:r>
              <a:rPr lang="en-US" sz="1961" dirty="0" err="1" smtClean="0">
                <a:latin typeface="+mn-lt"/>
              </a:rPr>
              <a:t>là</a:t>
            </a:r>
            <a:r>
              <a:rPr lang="en-US" sz="1961" dirty="0" smtClean="0">
                <a:latin typeface="+mn-lt"/>
              </a:rPr>
              <a:t> </a:t>
            </a:r>
            <a:r>
              <a:rPr lang="en-US" sz="1961" dirty="0" err="1" smtClean="0">
                <a:latin typeface="+mn-lt"/>
              </a:rPr>
              <a:t>gì</a:t>
            </a:r>
            <a:r>
              <a:rPr lang="en-US" sz="1961" dirty="0" smtClean="0">
                <a:latin typeface="+mn-lt"/>
              </a:rPr>
              <a:t>?</a:t>
            </a:r>
            <a:endParaRPr lang="en-US" sz="1568" dirty="0" smtClean="0"/>
          </a:p>
          <a:p>
            <a:pPr marL="0" indent="0">
              <a:buNone/>
            </a:pPr>
            <a:r>
              <a:rPr lang="en-US" sz="1800" dirty="0" smtClean="0"/>
              <a:t>PHP, </a:t>
            </a:r>
            <a:r>
              <a:rPr lang="en-US" sz="1800" dirty="0" err="1" smtClean="0"/>
              <a:t>là</a:t>
            </a:r>
            <a:r>
              <a:rPr lang="en-US" sz="1800" dirty="0" smtClean="0"/>
              <a:t> </a:t>
            </a:r>
            <a:r>
              <a:rPr lang="en-US" sz="1800" dirty="0" err="1" smtClean="0"/>
              <a:t>một</a:t>
            </a:r>
            <a:r>
              <a:rPr lang="en-US" sz="1800" dirty="0" smtClean="0"/>
              <a:t> </a:t>
            </a:r>
            <a:r>
              <a:rPr lang="en-US" sz="1800" dirty="0" err="1" smtClean="0"/>
              <a:t>ngôn</a:t>
            </a:r>
            <a:r>
              <a:rPr lang="en-US" sz="1800" dirty="0" smtClean="0"/>
              <a:t> </a:t>
            </a:r>
            <a:r>
              <a:rPr lang="en-US" sz="1800" dirty="0" err="1" smtClean="0"/>
              <a:t>ngữ</a:t>
            </a:r>
            <a:r>
              <a:rPr lang="en-US" sz="1800" dirty="0" smtClean="0"/>
              <a:t> </a:t>
            </a:r>
            <a:r>
              <a:rPr lang="en-US" sz="1800" dirty="0" err="1" smtClean="0"/>
              <a:t>lập</a:t>
            </a:r>
            <a:r>
              <a:rPr lang="en-US" sz="1800" dirty="0" smtClean="0"/>
              <a:t> </a:t>
            </a:r>
            <a:r>
              <a:rPr lang="en-US" sz="1800" dirty="0" err="1" smtClean="0"/>
              <a:t>trình</a:t>
            </a:r>
            <a:r>
              <a:rPr lang="en-US" sz="1800" dirty="0" smtClean="0"/>
              <a:t> </a:t>
            </a:r>
            <a:r>
              <a:rPr lang="en-US" sz="1800" dirty="0" err="1" smtClean="0"/>
              <a:t>kịch</a:t>
            </a:r>
            <a:r>
              <a:rPr lang="en-US" sz="1800" dirty="0" smtClean="0"/>
              <a:t> </a:t>
            </a:r>
            <a:r>
              <a:rPr lang="en-US" sz="1800" dirty="0" err="1" smtClean="0"/>
              <a:t>bản</a:t>
            </a:r>
            <a:r>
              <a:rPr lang="en-US" sz="1800" dirty="0" smtClean="0"/>
              <a:t> </a:t>
            </a:r>
            <a:r>
              <a:rPr lang="en-US" sz="1800" dirty="0" err="1" smtClean="0"/>
              <a:t>chủ</a:t>
            </a:r>
            <a:r>
              <a:rPr lang="en-US" sz="1800" dirty="0" smtClean="0"/>
              <a:t> </a:t>
            </a:r>
            <a:r>
              <a:rPr lang="en-US" sz="1800" dirty="0" err="1" smtClean="0"/>
              <a:t>yếu</a:t>
            </a:r>
            <a:r>
              <a:rPr lang="en-US" sz="1800" dirty="0" smtClean="0"/>
              <a:t> </a:t>
            </a:r>
            <a:r>
              <a:rPr lang="en-US" sz="1800" dirty="0" err="1" smtClean="0"/>
              <a:t>dùng</a:t>
            </a:r>
            <a:r>
              <a:rPr lang="en-US" sz="1800" dirty="0" smtClean="0"/>
              <a:t> </a:t>
            </a:r>
            <a:r>
              <a:rPr lang="en-US" sz="1800" dirty="0" err="1" smtClean="0"/>
              <a:t>cho</a:t>
            </a:r>
            <a:r>
              <a:rPr lang="en-US" sz="1800" dirty="0" smtClean="0"/>
              <a:t> </a:t>
            </a:r>
            <a:r>
              <a:rPr lang="en-US" sz="1800" dirty="0" err="1" smtClean="0"/>
              <a:t>phát</a:t>
            </a:r>
            <a:r>
              <a:rPr lang="en-US" sz="1800" dirty="0" smtClean="0"/>
              <a:t> </a:t>
            </a:r>
            <a:r>
              <a:rPr lang="en-US" sz="1800" dirty="0" err="1" smtClean="0"/>
              <a:t>triển</a:t>
            </a:r>
            <a:r>
              <a:rPr lang="en-US" sz="1800" dirty="0" smtClean="0"/>
              <a:t> </a:t>
            </a:r>
            <a:r>
              <a:rPr lang="en-US" sz="1800" dirty="0" err="1" smtClean="0"/>
              <a:t>các</a:t>
            </a:r>
            <a:r>
              <a:rPr lang="en-US" sz="1800" dirty="0" smtClean="0"/>
              <a:t> </a:t>
            </a:r>
            <a:r>
              <a:rPr lang="en-US" sz="1800" dirty="0" err="1" smtClean="0"/>
              <a:t>ứng</a:t>
            </a:r>
            <a:r>
              <a:rPr lang="en-US" sz="1800" dirty="0" smtClean="0"/>
              <a:t> </a:t>
            </a:r>
            <a:r>
              <a:rPr lang="en-US" sz="1800" dirty="0" err="1" smtClean="0"/>
              <a:t>dụng</a:t>
            </a:r>
            <a:r>
              <a:rPr lang="en-US" sz="1800" dirty="0" smtClean="0"/>
              <a:t> web </a:t>
            </a:r>
            <a:r>
              <a:rPr lang="en-US" sz="1800" dirty="0" err="1" smtClean="0"/>
              <a:t>vì</a:t>
            </a:r>
            <a:r>
              <a:rPr lang="en-US" sz="1800" dirty="0" smtClean="0"/>
              <a:t> </a:t>
            </a:r>
            <a:r>
              <a:rPr lang="en-US" sz="1800" dirty="0" err="1" smtClean="0"/>
              <a:t>khả</a:t>
            </a:r>
            <a:r>
              <a:rPr lang="en-US" sz="1800" dirty="0" smtClean="0"/>
              <a:t> </a:t>
            </a:r>
            <a:r>
              <a:rPr lang="en-US" sz="1800" dirty="0" err="1" smtClean="0"/>
              <a:t>năng</a:t>
            </a:r>
            <a:r>
              <a:rPr lang="en-US" sz="1800" dirty="0" smtClean="0"/>
              <a:t> </a:t>
            </a:r>
            <a:r>
              <a:rPr lang="en-US" sz="1800" dirty="0" err="1" smtClean="0"/>
              <a:t>tương</a:t>
            </a:r>
            <a:r>
              <a:rPr lang="en-US" sz="1800" dirty="0" smtClean="0"/>
              <a:t> </a:t>
            </a:r>
            <a:r>
              <a:rPr lang="en-US" sz="1800" dirty="0" err="1" smtClean="0"/>
              <a:t>thích</a:t>
            </a:r>
            <a:r>
              <a:rPr lang="en-US" sz="1800" dirty="0" smtClean="0"/>
              <a:t> </a:t>
            </a:r>
            <a:r>
              <a:rPr lang="en-US" sz="1800" dirty="0" err="1" smtClean="0"/>
              <a:t>và</a:t>
            </a:r>
            <a:r>
              <a:rPr lang="en-US" sz="1800" dirty="0" smtClean="0"/>
              <a:t> </a:t>
            </a:r>
            <a:r>
              <a:rPr lang="en-US" sz="1800" dirty="0" err="1" smtClean="0"/>
              <a:t>dễ</a:t>
            </a:r>
            <a:r>
              <a:rPr lang="en-US" sz="1800" dirty="0" smtClean="0"/>
              <a:t> </a:t>
            </a:r>
            <a:r>
              <a:rPr lang="en-US" sz="1800" dirty="0" err="1" smtClean="0"/>
              <a:t>dàng</a:t>
            </a:r>
            <a:r>
              <a:rPr lang="en-US" sz="1800" dirty="0" smtClean="0"/>
              <a:t> “</a:t>
            </a:r>
            <a:r>
              <a:rPr lang="en-US" sz="1800" dirty="0" err="1" smtClean="0"/>
              <a:t>nhúng</a:t>
            </a:r>
            <a:r>
              <a:rPr lang="en-US" sz="1800" dirty="0" smtClean="0"/>
              <a:t>” </a:t>
            </a:r>
            <a:r>
              <a:rPr lang="en-US" sz="1800" dirty="0" err="1" smtClean="0"/>
              <a:t>vào</a:t>
            </a:r>
            <a:r>
              <a:rPr lang="en-US" sz="1800" dirty="0" smtClean="0"/>
              <a:t> </a:t>
            </a:r>
            <a:r>
              <a:rPr lang="en-US" sz="1800" dirty="0" err="1" smtClean="0"/>
              <a:t>các</a:t>
            </a:r>
            <a:r>
              <a:rPr lang="en-US" sz="1800" dirty="0" smtClean="0"/>
              <a:t> </a:t>
            </a:r>
            <a:r>
              <a:rPr lang="en-US" sz="1800" dirty="0" err="1" smtClean="0"/>
              <a:t>đoạn</a:t>
            </a:r>
            <a:r>
              <a:rPr lang="en-US" sz="1800" dirty="0" smtClean="0"/>
              <a:t> HTML.</a:t>
            </a:r>
          </a:p>
          <a:p>
            <a:pPr marL="0" indent="0">
              <a:buNone/>
            </a:pPr>
            <a:endParaRPr lang="en-US" sz="1800" dirty="0"/>
          </a:p>
          <a:p>
            <a:pPr marL="0" indent="0">
              <a:buNone/>
            </a:pPr>
            <a:r>
              <a:rPr lang="en-US" sz="1800" dirty="0" err="1" smtClean="0"/>
              <a:t>Lần</a:t>
            </a:r>
            <a:r>
              <a:rPr lang="en-US" sz="1800" dirty="0" smtClean="0"/>
              <a:t> </a:t>
            </a:r>
            <a:r>
              <a:rPr lang="en-US" sz="1800" dirty="0" err="1" smtClean="0"/>
              <a:t>đầu</a:t>
            </a:r>
            <a:r>
              <a:rPr lang="en-US" sz="1800" dirty="0" smtClean="0"/>
              <a:t> </a:t>
            </a:r>
            <a:r>
              <a:rPr lang="en-US" sz="1800" dirty="0" err="1" smtClean="0"/>
              <a:t>tiên</a:t>
            </a:r>
            <a:r>
              <a:rPr lang="en-US" sz="1800" dirty="0" smtClean="0"/>
              <a:t> </a:t>
            </a:r>
            <a:r>
              <a:rPr lang="en-US" sz="1800" dirty="0" err="1" smtClean="0"/>
              <a:t>xuất</a:t>
            </a:r>
            <a:r>
              <a:rPr lang="en-US" sz="1800" dirty="0" smtClean="0"/>
              <a:t> </a:t>
            </a:r>
            <a:r>
              <a:rPr lang="en-US" sz="1800" dirty="0" err="1" smtClean="0"/>
              <a:t>hiện</a:t>
            </a:r>
            <a:r>
              <a:rPr lang="en-US" sz="1800" dirty="0" smtClean="0"/>
              <a:t> </a:t>
            </a:r>
            <a:r>
              <a:rPr lang="en-US" sz="1800" dirty="0" err="1" smtClean="0"/>
              <a:t>vào</a:t>
            </a:r>
            <a:r>
              <a:rPr lang="en-US" sz="1800" dirty="0" smtClean="0"/>
              <a:t> </a:t>
            </a:r>
            <a:r>
              <a:rPr lang="en-US" sz="1800" dirty="0" err="1" smtClean="0"/>
              <a:t>năm</a:t>
            </a:r>
            <a:r>
              <a:rPr lang="en-US" sz="1800" dirty="0" smtClean="0"/>
              <a:t> 1995, </a:t>
            </a:r>
            <a:r>
              <a:rPr lang="en-US" sz="1800" dirty="0" err="1" smtClean="0"/>
              <a:t>phiên</a:t>
            </a:r>
            <a:r>
              <a:rPr lang="en-US" sz="1800" dirty="0" smtClean="0"/>
              <a:t> </a:t>
            </a:r>
            <a:r>
              <a:rPr lang="en-US" sz="1800" dirty="0" err="1" smtClean="0"/>
              <a:t>bản</a:t>
            </a:r>
            <a:r>
              <a:rPr lang="en-US" sz="1800" dirty="0" smtClean="0"/>
              <a:t> </a:t>
            </a:r>
            <a:r>
              <a:rPr lang="en-US" sz="1800" dirty="0" err="1" smtClean="0"/>
              <a:t>mới</a:t>
            </a:r>
            <a:r>
              <a:rPr lang="en-US" sz="1800" dirty="0" smtClean="0"/>
              <a:t> </a:t>
            </a:r>
            <a:r>
              <a:rPr lang="en-US" sz="1800" dirty="0" err="1" smtClean="0"/>
              <a:t>nhất</a:t>
            </a:r>
            <a:r>
              <a:rPr lang="en-US" sz="1800" dirty="0" smtClean="0"/>
              <a:t> </a:t>
            </a:r>
            <a:r>
              <a:rPr lang="en-US" sz="1800" dirty="0" err="1" smtClean="0"/>
              <a:t>là</a:t>
            </a:r>
            <a:r>
              <a:rPr lang="en-US" sz="1800" dirty="0" smtClean="0"/>
              <a:t> 7.0.10 </a:t>
            </a:r>
            <a:r>
              <a:rPr lang="en-US" sz="1800" dirty="0" err="1" smtClean="0"/>
              <a:t>ra</a:t>
            </a:r>
            <a:r>
              <a:rPr lang="en-US" sz="1800" dirty="0" smtClean="0"/>
              <a:t> </a:t>
            </a:r>
            <a:r>
              <a:rPr lang="en-US" sz="1800" dirty="0" err="1" smtClean="0"/>
              <a:t>mắt</a:t>
            </a:r>
            <a:r>
              <a:rPr lang="en-US" sz="1800" dirty="0" smtClean="0"/>
              <a:t> </a:t>
            </a:r>
            <a:r>
              <a:rPr lang="en-US" sz="1800" dirty="0" err="1" smtClean="0"/>
              <a:t>vào</a:t>
            </a:r>
            <a:r>
              <a:rPr lang="en-US" sz="1800" dirty="0" smtClean="0"/>
              <a:t> 18/8/2016</a:t>
            </a:r>
          </a:p>
          <a:p>
            <a:pPr marL="0" indent="0">
              <a:buNone/>
            </a:pPr>
            <a:endParaRPr lang="en-US" sz="1800" dirty="0"/>
          </a:p>
          <a:p>
            <a:pPr marL="0" indent="0">
              <a:buNone/>
            </a:pPr>
            <a:r>
              <a:rPr lang="en-US" sz="1800" dirty="0" smtClean="0"/>
              <a:t>PHP </a:t>
            </a:r>
            <a:r>
              <a:rPr lang="en-US" sz="1800" dirty="0" err="1" smtClean="0"/>
              <a:t>được</a:t>
            </a:r>
            <a:r>
              <a:rPr lang="en-US" sz="1800" dirty="0" smtClean="0"/>
              <a:t> </a:t>
            </a:r>
            <a:r>
              <a:rPr lang="en-US" sz="1800" dirty="0" err="1" smtClean="0"/>
              <a:t>sử</a:t>
            </a:r>
            <a:r>
              <a:rPr lang="en-US" sz="1800" dirty="0" smtClean="0"/>
              <a:t> </a:t>
            </a:r>
            <a:r>
              <a:rPr lang="en-US" sz="1800" dirty="0" err="1" smtClean="0"/>
              <a:t>dụng</a:t>
            </a:r>
            <a:r>
              <a:rPr lang="en-US" sz="1800" dirty="0" smtClean="0"/>
              <a:t> </a:t>
            </a:r>
            <a:r>
              <a:rPr lang="en-US" sz="1800" dirty="0" err="1" smtClean="0"/>
              <a:t>rộng</a:t>
            </a:r>
            <a:r>
              <a:rPr lang="en-US" sz="1800" dirty="0" smtClean="0"/>
              <a:t> </a:t>
            </a:r>
            <a:r>
              <a:rPr lang="en-US" sz="1800" dirty="0" err="1" smtClean="0"/>
              <a:t>rãi</a:t>
            </a:r>
            <a:r>
              <a:rPr lang="en-US" sz="1800" dirty="0" smtClean="0"/>
              <a:t>, </a:t>
            </a:r>
            <a:r>
              <a:rPr lang="en-US" sz="1800" dirty="0" err="1" smtClean="0"/>
              <a:t>miễn</a:t>
            </a:r>
            <a:r>
              <a:rPr lang="en-US" sz="1800" dirty="0" smtClean="0"/>
              <a:t> </a:t>
            </a:r>
            <a:r>
              <a:rPr lang="en-US" sz="1800" dirty="0" err="1" smtClean="0"/>
              <a:t>phí</a:t>
            </a:r>
            <a:r>
              <a:rPr lang="en-US" sz="1800" dirty="0" smtClean="0"/>
              <a:t> </a:t>
            </a:r>
            <a:r>
              <a:rPr lang="en-US" sz="1800" dirty="0" err="1" smtClean="0"/>
              <a:t>và</a:t>
            </a:r>
            <a:r>
              <a:rPr lang="en-US" sz="1800" dirty="0" smtClean="0"/>
              <a:t> </a:t>
            </a:r>
            <a:r>
              <a:rPr lang="en-US" sz="1800" dirty="0" err="1" smtClean="0"/>
              <a:t>tỏ</a:t>
            </a:r>
            <a:r>
              <a:rPr lang="en-US" sz="1800" dirty="0" smtClean="0"/>
              <a:t> </a:t>
            </a:r>
            <a:r>
              <a:rPr lang="en-US" sz="1800" dirty="0" err="1" smtClean="0"/>
              <a:t>ra</a:t>
            </a:r>
            <a:r>
              <a:rPr lang="en-US" sz="1800" dirty="0" smtClean="0"/>
              <a:t> </a:t>
            </a:r>
            <a:r>
              <a:rPr lang="en-US" sz="1800" dirty="0" err="1" smtClean="0"/>
              <a:t>khá</a:t>
            </a:r>
            <a:r>
              <a:rPr lang="en-US" sz="1800" dirty="0" smtClean="0"/>
              <a:t> </a:t>
            </a:r>
            <a:r>
              <a:rPr lang="en-US" sz="1800" dirty="0" err="1" smtClean="0"/>
              <a:t>hiệu</a:t>
            </a:r>
            <a:r>
              <a:rPr lang="en-US" sz="1800" dirty="0" smtClean="0"/>
              <a:t> </a:t>
            </a:r>
            <a:r>
              <a:rPr lang="en-US" sz="1800" dirty="0" err="1" smtClean="0"/>
              <a:t>quả</a:t>
            </a:r>
            <a:r>
              <a:rPr lang="en-US" sz="1800" dirty="0" smtClean="0"/>
              <a:t> </a:t>
            </a:r>
            <a:r>
              <a:rPr lang="en-US" sz="1800" dirty="0" err="1" smtClean="0"/>
              <a:t>khi</a:t>
            </a:r>
            <a:r>
              <a:rPr lang="en-US" sz="1800" dirty="0" smtClean="0"/>
              <a:t> so </a:t>
            </a:r>
            <a:r>
              <a:rPr lang="en-US" sz="1800" dirty="0" err="1" smtClean="0"/>
              <a:t>sánh</a:t>
            </a:r>
            <a:r>
              <a:rPr lang="en-US" sz="1800" dirty="0" smtClean="0"/>
              <a:t> </a:t>
            </a:r>
            <a:r>
              <a:rPr lang="en-US" sz="1800" dirty="0" err="1" smtClean="0"/>
              <a:t>với</a:t>
            </a:r>
            <a:r>
              <a:rPr lang="en-US" sz="1800" dirty="0" smtClean="0"/>
              <a:t> </a:t>
            </a:r>
            <a:r>
              <a:rPr lang="en-US" sz="1800" dirty="0" err="1" smtClean="0"/>
              <a:t>những</a:t>
            </a:r>
            <a:r>
              <a:rPr lang="en-US" sz="1800" dirty="0" smtClean="0"/>
              <a:t> </a:t>
            </a:r>
            <a:r>
              <a:rPr lang="en-US" sz="1800" dirty="0" err="1" smtClean="0"/>
              <a:t>ngôn</a:t>
            </a:r>
            <a:r>
              <a:rPr lang="en-US" sz="1800" dirty="0" smtClean="0"/>
              <a:t> </a:t>
            </a:r>
            <a:r>
              <a:rPr lang="en-US" sz="1800" dirty="0" err="1" smtClean="0"/>
              <a:t>ngữ</a:t>
            </a:r>
            <a:r>
              <a:rPr lang="en-US" sz="1800" dirty="0" smtClean="0"/>
              <a:t> </a:t>
            </a:r>
            <a:r>
              <a:rPr lang="en-US" sz="1800" dirty="0" err="1" smtClean="0"/>
              <a:t>khác</a:t>
            </a:r>
            <a:r>
              <a:rPr lang="en-US" sz="1800" dirty="0" smtClean="0"/>
              <a:t> </a:t>
            </a:r>
            <a:r>
              <a:rPr lang="en-US" sz="1800" dirty="0" err="1" smtClean="0"/>
              <a:t>như</a:t>
            </a:r>
            <a:r>
              <a:rPr lang="en-US" sz="1800" dirty="0" smtClean="0"/>
              <a:t> ASP.NET</a:t>
            </a:r>
            <a:endParaRPr lang="en-US" sz="1765" dirty="0"/>
          </a:p>
        </p:txBody>
      </p:sp>
      <p:sp>
        <p:nvSpPr>
          <p:cNvPr id="2" name="Title 1"/>
          <p:cNvSpPr>
            <a:spLocks noGrp="1"/>
          </p:cNvSpPr>
          <p:nvPr>
            <p:ph type="title"/>
          </p:nvPr>
        </p:nvSpPr>
        <p:spPr/>
        <p:txBody>
          <a:bodyPr/>
          <a:lstStyle/>
          <a:p>
            <a:r>
              <a:rPr lang="en-US" dirty="0" smtClean="0"/>
              <a:t>PHP &amp; MySQL</a:t>
            </a:r>
            <a:endParaRPr lang="en-US" sz="3920" dirty="0">
              <a:gradFill>
                <a:gsLst>
                  <a:gs pos="10101">
                    <a:schemeClr val="tx1"/>
                  </a:gs>
                  <a:gs pos="54000">
                    <a:schemeClr val="tx1"/>
                  </a:gs>
                </a:gsLst>
                <a:lin ang="5400000" scaled="0"/>
              </a:gradFill>
            </a:endParaRPr>
          </a:p>
        </p:txBody>
      </p:sp>
      <p:sp>
        <p:nvSpPr>
          <p:cNvPr id="4" name="Rectangle 3"/>
          <p:cNvSpPr/>
          <p:nvPr/>
        </p:nvSpPr>
        <p:spPr>
          <a:xfrm>
            <a:off x="358944" y="1084070"/>
            <a:ext cx="10580895" cy="338554"/>
          </a:xfrm>
          <a:prstGeom prst="rect">
            <a:avLst/>
          </a:prstGeom>
        </p:spPr>
        <p:txBody>
          <a:bodyPr wrap="square">
            <a:spAutoFit/>
          </a:bodyPr>
          <a:lstStyle/>
          <a:p>
            <a:r>
              <a:rPr lang="en-US" sz="1600" dirty="0"/>
              <a:t>PHP is a server scripting language, and a powerful tool for making dynamic and interactive Web pages.</a:t>
            </a:r>
            <a:endParaRPr lang="en-US" sz="1765" dirty="0"/>
          </a:p>
        </p:txBody>
      </p:sp>
      <p:sp>
        <p:nvSpPr>
          <p:cNvPr id="8" name="Text Placeholder 2"/>
          <p:cNvSpPr txBox="1">
            <a:spLocks/>
          </p:cNvSpPr>
          <p:nvPr/>
        </p:nvSpPr>
        <p:spPr>
          <a:xfrm>
            <a:off x="358944" y="5355787"/>
            <a:ext cx="5752847" cy="7180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latin typeface="+mn-lt"/>
              </a:rPr>
              <a:t>Learn more about PHP</a:t>
            </a:r>
          </a:p>
          <a:p>
            <a:pPr marL="0" indent="0">
              <a:buNone/>
            </a:pPr>
            <a:endParaRPr lang="en-US" sz="1568" dirty="0"/>
          </a:p>
        </p:txBody>
      </p:sp>
      <p:sp>
        <p:nvSpPr>
          <p:cNvPr id="5" name="Rectangle 4"/>
          <p:cNvSpPr/>
          <p:nvPr/>
        </p:nvSpPr>
        <p:spPr>
          <a:xfrm>
            <a:off x="433894" y="5652526"/>
            <a:ext cx="3130409" cy="338554"/>
          </a:xfrm>
          <a:prstGeom prst="rect">
            <a:avLst/>
          </a:prstGeom>
        </p:spPr>
        <p:txBody>
          <a:bodyPr wrap="none">
            <a:spAutoFit/>
          </a:bodyPr>
          <a:lstStyle/>
          <a:p>
            <a:r>
              <a:rPr lang="en-US" sz="1600" dirty="0"/>
              <a:t>http://www.w3schools.com/</a:t>
            </a:r>
            <a:r>
              <a:rPr lang="en-US" sz="1600" b="1" dirty="0"/>
              <a:t>php</a:t>
            </a:r>
            <a:r>
              <a:rPr lang="en-US" sz="1600" dirty="0"/>
              <a:t>/</a:t>
            </a:r>
            <a:endParaRPr lang="en-US" sz="1568" dirty="0">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435" y="1983735"/>
            <a:ext cx="3970187" cy="3063357"/>
          </a:xfrm>
          <a:prstGeom prst="rect">
            <a:avLst/>
          </a:prstGeom>
        </p:spPr>
      </p:pic>
      <p:sp>
        <p:nvSpPr>
          <p:cNvPr id="10" name="Text Placeholder 2"/>
          <p:cNvSpPr txBox="1">
            <a:spLocks/>
          </p:cNvSpPr>
          <p:nvPr/>
        </p:nvSpPr>
        <p:spPr>
          <a:xfrm>
            <a:off x="358944" y="5942228"/>
            <a:ext cx="5752847" cy="71810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smtClean="0">
                <a:latin typeface="+mn-lt"/>
              </a:rPr>
              <a:t>Have you ever heard of Microsoft </a:t>
            </a:r>
            <a:r>
              <a:rPr lang="en-US" sz="1961" dirty="0" err="1" smtClean="0">
                <a:latin typeface="+mn-lt"/>
              </a:rPr>
              <a:t>DreamSpark</a:t>
            </a:r>
            <a:r>
              <a:rPr lang="en-US" sz="1961" dirty="0" smtClean="0">
                <a:latin typeface="+mn-lt"/>
              </a:rPr>
              <a:t> ?</a:t>
            </a:r>
          </a:p>
          <a:p>
            <a:pPr marL="0" indent="0">
              <a:buNone/>
            </a:pPr>
            <a:r>
              <a:rPr lang="en-US" sz="1568" dirty="0"/>
              <a:t>https://www.dreamspark.com/</a:t>
            </a:r>
          </a:p>
        </p:txBody>
      </p:sp>
    </p:spTree>
    <p:extLst>
      <p:ext uri="{BB962C8B-B14F-4D97-AF65-F5344CB8AC3E}">
        <p14:creationId xmlns:p14="http://schemas.microsoft.com/office/powerpoint/2010/main" val="64444039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0223" y="1900753"/>
            <a:ext cx="5932130" cy="2727606"/>
          </a:xfrm>
        </p:spPr>
        <p:txBody>
          <a:bodyPr/>
          <a:lstStyle/>
          <a:p>
            <a:pPr marL="0" indent="0">
              <a:buNone/>
            </a:pPr>
            <a:r>
              <a:rPr lang="en-US" sz="1961" dirty="0" smtClean="0">
                <a:latin typeface="+mn-lt"/>
              </a:rPr>
              <a:t>MySQ</a:t>
            </a:r>
            <a:r>
              <a:rPr lang="en-US" sz="1961" dirty="0">
                <a:latin typeface="+mn-lt"/>
              </a:rPr>
              <a:t>L</a:t>
            </a:r>
            <a:r>
              <a:rPr lang="en-US" sz="1961" dirty="0" smtClean="0">
                <a:latin typeface="+mn-lt"/>
              </a:rPr>
              <a:t> </a:t>
            </a:r>
            <a:r>
              <a:rPr lang="en-US" sz="1961" dirty="0" err="1" smtClean="0">
                <a:latin typeface="+mn-lt"/>
              </a:rPr>
              <a:t>là</a:t>
            </a:r>
            <a:r>
              <a:rPr lang="en-US" sz="1961" dirty="0" smtClean="0">
                <a:latin typeface="+mn-lt"/>
              </a:rPr>
              <a:t> </a:t>
            </a:r>
            <a:r>
              <a:rPr lang="en-US" sz="1961" dirty="0" err="1" smtClean="0">
                <a:latin typeface="+mn-lt"/>
              </a:rPr>
              <a:t>gì</a:t>
            </a:r>
            <a:r>
              <a:rPr lang="en-US" sz="1961" dirty="0" smtClean="0">
                <a:latin typeface="+mn-lt"/>
              </a:rPr>
              <a:t>?</a:t>
            </a:r>
            <a:endParaRPr lang="en-US" sz="1568" dirty="0" smtClean="0"/>
          </a:p>
          <a:p>
            <a:pPr marL="0" indent="0">
              <a:buNone/>
            </a:pPr>
            <a:r>
              <a:rPr lang="en-US" sz="1800" dirty="0" smtClean="0"/>
              <a:t>MySQL </a:t>
            </a:r>
            <a:r>
              <a:rPr lang="en-US" sz="1800" dirty="0" err="1" smtClean="0"/>
              <a:t>là</a:t>
            </a:r>
            <a:r>
              <a:rPr lang="en-US" sz="1800" dirty="0" smtClean="0"/>
              <a:t> </a:t>
            </a:r>
            <a:r>
              <a:rPr lang="en-US" sz="1800" dirty="0" err="1" smtClean="0"/>
              <a:t>một</a:t>
            </a:r>
            <a:r>
              <a:rPr lang="en-US" sz="1800" dirty="0"/>
              <a:t> </a:t>
            </a:r>
            <a:r>
              <a:rPr lang="en-US" sz="1800" dirty="0" err="1" smtClean="0"/>
              <a:t>hệ</a:t>
            </a:r>
            <a:r>
              <a:rPr lang="en-US" sz="1800" dirty="0" smtClean="0"/>
              <a:t> </a:t>
            </a:r>
            <a:r>
              <a:rPr lang="en-US" sz="1800" dirty="0" err="1" smtClean="0"/>
              <a:t>quản</a:t>
            </a:r>
            <a:r>
              <a:rPr lang="en-US" sz="1800" dirty="0" smtClean="0"/>
              <a:t> </a:t>
            </a:r>
            <a:r>
              <a:rPr lang="en-US" sz="1800" dirty="0" err="1" smtClean="0"/>
              <a:t>trị</a:t>
            </a:r>
            <a:r>
              <a:rPr lang="en-US" sz="1800" dirty="0" smtClean="0"/>
              <a:t> </a:t>
            </a:r>
            <a:r>
              <a:rPr lang="en-US" sz="1800" dirty="0" err="1" smtClean="0"/>
              <a:t>cơ</a:t>
            </a:r>
            <a:r>
              <a:rPr lang="en-US" sz="1800" dirty="0" smtClean="0"/>
              <a:t> </a:t>
            </a:r>
            <a:r>
              <a:rPr lang="en-US" sz="1800" dirty="0" err="1" smtClean="0"/>
              <a:t>sở</a:t>
            </a:r>
            <a:r>
              <a:rPr lang="en-US" sz="1800" dirty="0" smtClean="0"/>
              <a:t> </a:t>
            </a:r>
            <a:r>
              <a:rPr lang="en-US" sz="1800" dirty="0" err="1" smtClean="0"/>
              <a:t>dữ</a:t>
            </a:r>
            <a:r>
              <a:rPr lang="en-US" sz="1800" dirty="0" smtClean="0"/>
              <a:t> </a:t>
            </a:r>
            <a:r>
              <a:rPr lang="en-US" sz="1800" dirty="0" err="1" smtClean="0"/>
              <a:t>liệu</a:t>
            </a:r>
            <a:r>
              <a:rPr lang="en-US" sz="1800" dirty="0" smtClean="0"/>
              <a:t> </a:t>
            </a:r>
            <a:r>
              <a:rPr lang="en-US" sz="1800" dirty="0" err="1" smtClean="0"/>
              <a:t>mã</a:t>
            </a:r>
            <a:r>
              <a:rPr lang="en-US" sz="1800" dirty="0" smtClean="0"/>
              <a:t> </a:t>
            </a:r>
            <a:r>
              <a:rPr lang="en-US" sz="1800" dirty="0" err="1" smtClean="0"/>
              <a:t>nguồn</a:t>
            </a:r>
            <a:r>
              <a:rPr lang="en-US" sz="1800" dirty="0" smtClean="0"/>
              <a:t> </a:t>
            </a:r>
            <a:r>
              <a:rPr lang="en-US" sz="1800" dirty="0" err="1" smtClean="0"/>
              <a:t>mở</a:t>
            </a:r>
            <a:r>
              <a:rPr lang="en-US" sz="1800" dirty="0" smtClean="0"/>
              <a:t> </a:t>
            </a:r>
            <a:r>
              <a:rPr lang="en-US" sz="1800" dirty="0" err="1" smtClean="0"/>
              <a:t>cực</a:t>
            </a:r>
            <a:r>
              <a:rPr lang="en-US" sz="1800" dirty="0" smtClean="0"/>
              <a:t> </a:t>
            </a:r>
            <a:r>
              <a:rPr lang="en-US" sz="1800" dirty="0" err="1" smtClean="0"/>
              <a:t>kỳ</a:t>
            </a:r>
            <a:r>
              <a:rPr lang="en-US" sz="1800" dirty="0" smtClean="0"/>
              <a:t> </a:t>
            </a:r>
            <a:r>
              <a:rPr lang="en-US" sz="1800" dirty="0" err="1" smtClean="0"/>
              <a:t>phổ</a:t>
            </a:r>
            <a:r>
              <a:rPr lang="en-US" sz="1800" dirty="0" smtClean="0"/>
              <a:t> </a:t>
            </a:r>
            <a:r>
              <a:rPr lang="en-US" sz="1800" dirty="0" err="1" smtClean="0"/>
              <a:t>biến</a:t>
            </a:r>
            <a:endParaRPr lang="en-US" sz="1800" dirty="0"/>
          </a:p>
          <a:p>
            <a:pPr marL="0" indent="0">
              <a:buNone/>
            </a:pPr>
            <a:endParaRPr lang="en-US" sz="1800" dirty="0"/>
          </a:p>
          <a:p>
            <a:pPr marL="0" indent="0">
              <a:buNone/>
            </a:pPr>
            <a:r>
              <a:rPr lang="en-US" sz="1800" dirty="0" err="1" smtClean="0"/>
              <a:t>Phiên</a:t>
            </a:r>
            <a:r>
              <a:rPr lang="en-US" sz="1800" dirty="0" smtClean="0"/>
              <a:t> </a:t>
            </a:r>
            <a:r>
              <a:rPr lang="en-US" sz="1800" dirty="0" err="1" smtClean="0"/>
              <a:t>bản</a:t>
            </a:r>
            <a:r>
              <a:rPr lang="en-US" sz="1800" dirty="0" smtClean="0"/>
              <a:t> </a:t>
            </a:r>
            <a:r>
              <a:rPr lang="en-US" sz="1800" dirty="0" err="1" smtClean="0"/>
              <a:t>đầu</a:t>
            </a:r>
            <a:r>
              <a:rPr lang="en-US" sz="1800" dirty="0" smtClean="0"/>
              <a:t> </a:t>
            </a:r>
            <a:r>
              <a:rPr lang="en-US" sz="1800" dirty="0" err="1" smtClean="0"/>
              <a:t>tiên</a:t>
            </a:r>
            <a:r>
              <a:rPr lang="en-US" sz="1800" dirty="0" smtClean="0"/>
              <a:t> </a:t>
            </a:r>
            <a:r>
              <a:rPr lang="en-US" sz="1800" dirty="0" err="1" smtClean="0"/>
              <a:t>được</a:t>
            </a:r>
            <a:r>
              <a:rPr lang="en-US" sz="1800" dirty="0" smtClean="0"/>
              <a:t> </a:t>
            </a:r>
            <a:r>
              <a:rPr lang="en-US" sz="1800" dirty="0" err="1" smtClean="0"/>
              <a:t>phát</a:t>
            </a:r>
            <a:r>
              <a:rPr lang="en-US" sz="1800" dirty="0" smtClean="0"/>
              <a:t> </a:t>
            </a:r>
            <a:r>
              <a:rPr lang="en-US" sz="1800" dirty="0" err="1" smtClean="0"/>
              <a:t>hành</a:t>
            </a:r>
            <a:r>
              <a:rPr lang="en-US" sz="1800" dirty="0" smtClean="0"/>
              <a:t> </a:t>
            </a:r>
            <a:r>
              <a:rPr lang="en-US" sz="1800" dirty="0" err="1" smtClean="0"/>
              <a:t>vào</a:t>
            </a:r>
            <a:r>
              <a:rPr lang="en-US" sz="1800" dirty="0" smtClean="0"/>
              <a:t> </a:t>
            </a:r>
            <a:r>
              <a:rPr lang="en-US" sz="1800" dirty="0" err="1" smtClean="0"/>
              <a:t>ngày</a:t>
            </a:r>
            <a:r>
              <a:rPr lang="en-US" sz="1800" dirty="0" smtClean="0"/>
              <a:t> 23/5/1995, </a:t>
            </a:r>
            <a:r>
              <a:rPr lang="en-US" sz="1800" dirty="0" err="1" smtClean="0"/>
              <a:t>phiên</a:t>
            </a:r>
            <a:r>
              <a:rPr lang="en-US" sz="1800" dirty="0" smtClean="0"/>
              <a:t> </a:t>
            </a:r>
            <a:r>
              <a:rPr lang="en-US" sz="1800" dirty="0" err="1" smtClean="0"/>
              <a:t>bản</a:t>
            </a:r>
            <a:r>
              <a:rPr lang="en-US" sz="1800" dirty="0" smtClean="0"/>
              <a:t> </a:t>
            </a:r>
            <a:r>
              <a:rPr lang="en-US" sz="1800" dirty="0" err="1" smtClean="0"/>
              <a:t>mới</a:t>
            </a:r>
            <a:r>
              <a:rPr lang="en-US" sz="1800" dirty="0" smtClean="0"/>
              <a:t> </a:t>
            </a:r>
            <a:r>
              <a:rPr lang="en-US" sz="1800" dirty="0" err="1" smtClean="0"/>
              <a:t>nhất</a:t>
            </a:r>
            <a:r>
              <a:rPr lang="en-US" sz="1800" dirty="0" smtClean="0"/>
              <a:t> </a:t>
            </a:r>
            <a:r>
              <a:rPr lang="en-US" sz="1800" dirty="0" err="1" smtClean="0"/>
              <a:t>là</a:t>
            </a:r>
            <a:r>
              <a:rPr lang="en-US" sz="1800" dirty="0" smtClean="0"/>
              <a:t> 5.7.14 </a:t>
            </a:r>
            <a:r>
              <a:rPr lang="en-US" sz="1800" dirty="0" err="1" smtClean="0"/>
              <a:t>ra</a:t>
            </a:r>
            <a:r>
              <a:rPr lang="en-US" sz="1800" dirty="0" smtClean="0"/>
              <a:t> </a:t>
            </a:r>
            <a:r>
              <a:rPr lang="en-US" sz="1800" dirty="0" err="1" smtClean="0"/>
              <a:t>mắt</a:t>
            </a:r>
            <a:r>
              <a:rPr lang="en-US" sz="1800" dirty="0" smtClean="0"/>
              <a:t> </a:t>
            </a:r>
            <a:r>
              <a:rPr lang="en-US" sz="1800" dirty="0" err="1" smtClean="0"/>
              <a:t>vào</a:t>
            </a:r>
            <a:r>
              <a:rPr lang="en-US" sz="1800" dirty="0" smtClean="0"/>
              <a:t> 29/7/2016</a:t>
            </a:r>
          </a:p>
          <a:p>
            <a:pPr marL="0" indent="0">
              <a:buNone/>
            </a:pPr>
            <a:endParaRPr lang="en-US" sz="1800" dirty="0"/>
          </a:p>
          <a:p>
            <a:pPr marL="0" indent="0">
              <a:buNone/>
            </a:pPr>
            <a:r>
              <a:rPr lang="en-US" sz="1800" dirty="0" err="1" smtClean="0"/>
              <a:t>Bạn</a:t>
            </a:r>
            <a:r>
              <a:rPr lang="en-US" sz="1800" dirty="0" smtClean="0"/>
              <a:t> </a:t>
            </a:r>
            <a:r>
              <a:rPr lang="en-US" sz="1800" dirty="0" err="1" smtClean="0"/>
              <a:t>có</a:t>
            </a:r>
            <a:r>
              <a:rPr lang="en-US" sz="1800" dirty="0" smtClean="0"/>
              <a:t> </a:t>
            </a:r>
            <a:r>
              <a:rPr lang="en-US" sz="1800" dirty="0" err="1" smtClean="0"/>
              <a:t>thể</a:t>
            </a:r>
            <a:r>
              <a:rPr lang="en-US" sz="1800" dirty="0" smtClean="0"/>
              <a:t> </a:t>
            </a:r>
            <a:r>
              <a:rPr lang="en-US" sz="1800" dirty="0" err="1" smtClean="0"/>
              <a:t>dễ</a:t>
            </a:r>
            <a:r>
              <a:rPr lang="en-US" sz="1800" dirty="0" smtClean="0"/>
              <a:t> </a:t>
            </a:r>
            <a:r>
              <a:rPr lang="en-US" sz="1800" dirty="0" err="1" smtClean="0"/>
              <a:t>dàng</a:t>
            </a:r>
            <a:r>
              <a:rPr lang="en-US" sz="1800" dirty="0" smtClean="0"/>
              <a:t> </a:t>
            </a:r>
            <a:r>
              <a:rPr lang="en-US" sz="1800" dirty="0" err="1" smtClean="0"/>
              <a:t>tạo</a:t>
            </a:r>
            <a:r>
              <a:rPr lang="en-US" sz="1800" dirty="0" smtClean="0"/>
              <a:t> </a:t>
            </a:r>
            <a:r>
              <a:rPr lang="en-US" sz="1800" dirty="0" err="1" smtClean="0"/>
              <a:t>một</a:t>
            </a:r>
            <a:r>
              <a:rPr lang="en-US" sz="1800" dirty="0" smtClean="0"/>
              <a:t> MySQL server </a:t>
            </a:r>
            <a:r>
              <a:rPr lang="en-US" sz="1800" dirty="0" err="1" smtClean="0"/>
              <a:t>trên</a:t>
            </a:r>
            <a:r>
              <a:rPr lang="en-US" sz="1800" dirty="0" smtClean="0"/>
              <a:t> Azure </a:t>
            </a:r>
            <a:r>
              <a:rPr lang="en-US" sz="1800" dirty="0" err="1" smtClean="0"/>
              <a:t>hoàn</a:t>
            </a:r>
            <a:r>
              <a:rPr lang="en-US" sz="1800" dirty="0" smtClean="0"/>
              <a:t> </a:t>
            </a:r>
            <a:r>
              <a:rPr lang="en-US" sz="1800" dirty="0" err="1" smtClean="0"/>
              <a:t>toàn</a:t>
            </a:r>
            <a:r>
              <a:rPr lang="en-US" sz="1800" dirty="0" smtClean="0"/>
              <a:t> </a:t>
            </a:r>
            <a:r>
              <a:rPr lang="en-US" sz="1800" dirty="0" err="1" smtClean="0"/>
              <a:t>miễn</a:t>
            </a:r>
            <a:r>
              <a:rPr lang="en-US" sz="1800" dirty="0" smtClean="0"/>
              <a:t> </a:t>
            </a:r>
            <a:r>
              <a:rPr lang="en-US" sz="1800" dirty="0" err="1" smtClean="0"/>
              <a:t>phí</a:t>
            </a:r>
            <a:r>
              <a:rPr lang="en-US" sz="1800" dirty="0" smtClean="0"/>
              <a:t> qua </a:t>
            </a:r>
            <a:r>
              <a:rPr lang="en-US" sz="1800" dirty="0" err="1" smtClean="0"/>
              <a:t>tài</a:t>
            </a:r>
            <a:r>
              <a:rPr lang="en-US" sz="1800" dirty="0" smtClean="0"/>
              <a:t> </a:t>
            </a:r>
            <a:r>
              <a:rPr lang="en-US" sz="1800" dirty="0" err="1" smtClean="0"/>
              <a:t>khoản</a:t>
            </a:r>
            <a:r>
              <a:rPr lang="en-US" sz="1800" dirty="0" smtClean="0"/>
              <a:t> </a:t>
            </a:r>
            <a:r>
              <a:rPr lang="en-US" sz="1800" dirty="0" err="1" smtClean="0"/>
              <a:t>DreamSpark</a:t>
            </a:r>
            <a:endParaRPr lang="en-US" sz="1765" dirty="0"/>
          </a:p>
        </p:txBody>
      </p:sp>
      <p:sp>
        <p:nvSpPr>
          <p:cNvPr id="2" name="Title 1"/>
          <p:cNvSpPr>
            <a:spLocks noGrp="1"/>
          </p:cNvSpPr>
          <p:nvPr>
            <p:ph type="title"/>
          </p:nvPr>
        </p:nvSpPr>
        <p:spPr/>
        <p:txBody>
          <a:bodyPr/>
          <a:lstStyle/>
          <a:p>
            <a:r>
              <a:rPr lang="en-US" dirty="0" smtClean="0"/>
              <a:t>PHP &amp; MySQL</a:t>
            </a:r>
            <a:endParaRPr lang="en-US" sz="3920" dirty="0">
              <a:gradFill>
                <a:gsLst>
                  <a:gs pos="10101">
                    <a:schemeClr val="tx1"/>
                  </a:gs>
                  <a:gs pos="54000">
                    <a:schemeClr val="tx1"/>
                  </a:gs>
                </a:gsLst>
                <a:lin ang="5400000" scaled="0"/>
              </a:gradFill>
            </a:endParaRPr>
          </a:p>
        </p:txBody>
      </p:sp>
      <p:sp>
        <p:nvSpPr>
          <p:cNvPr id="4" name="Rectangle 3"/>
          <p:cNvSpPr/>
          <p:nvPr/>
        </p:nvSpPr>
        <p:spPr>
          <a:xfrm>
            <a:off x="358944" y="1084070"/>
            <a:ext cx="10580895" cy="363946"/>
          </a:xfrm>
          <a:prstGeom prst="rect">
            <a:avLst/>
          </a:prstGeom>
        </p:spPr>
        <p:txBody>
          <a:bodyPr wrap="square">
            <a:spAutoFit/>
          </a:bodyPr>
          <a:lstStyle/>
          <a:p>
            <a:r>
              <a:rPr lang="en-US" sz="1765" dirty="0" smtClean="0"/>
              <a:t>MySQL is an open-source relational database management system for proprietary use</a:t>
            </a:r>
            <a:endParaRPr lang="en-US" sz="1765" dirty="0"/>
          </a:p>
        </p:txBody>
      </p:sp>
      <p:sp>
        <p:nvSpPr>
          <p:cNvPr id="8" name="Text Placeholder 2"/>
          <p:cNvSpPr txBox="1">
            <a:spLocks/>
          </p:cNvSpPr>
          <p:nvPr/>
        </p:nvSpPr>
        <p:spPr>
          <a:xfrm>
            <a:off x="358944" y="5280600"/>
            <a:ext cx="5752847" cy="7180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smtClean="0">
                <a:latin typeface="+mn-lt"/>
              </a:rPr>
              <a:t>Visit the Developer’s official Website</a:t>
            </a:r>
            <a:endParaRPr lang="en-US" sz="1961" dirty="0">
              <a:latin typeface="+mn-lt"/>
            </a:endParaRPr>
          </a:p>
          <a:p>
            <a:pPr marL="0" indent="0">
              <a:buNone/>
            </a:pPr>
            <a:endParaRPr lang="en-US" sz="1568" dirty="0"/>
          </a:p>
        </p:txBody>
      </p:sp>
      <p:sp>
        <p:nvSpPr>
          <p:cNvPr id="5" name="Rectangle 4"/>
          <p:cNvSpPr/>
          <p:nvPr/>
        </p:nvSpPr>
        <p:spPr>
          <a:xfrm>
            <a:off x="433894" y="5577339"/>
            <a:ext cx="2333716" cy="338554"/>
          </a:xfrm>
          <a:prstGeom prst="rect">
            <a:avLst/>
          </a:prstGeom>
        </p:spPr>
        <p:txBody>
          <a:bodyPr wrap="none">
            <a:spAutoFit/>
          </a:bodyPr>
          <a:lstStyle/>
          <a:p>
            <a:r>
              <a:rPr lang="en-US" sz="1600" dirty="0"/>
              <a:t>http://www.</a:t>
            </a:r>
            <a:r>
              <a:rPr lang="en-US" sz="1600" b="1" dirty="0"/>
              <a:t>mysql</a:t>
            </a:r>
            <a:r>
              <a:rPr lang="en-US" sz="1600" dirty="0"/>
              <a:t>.com/</a:t>
            </a:r>
            <a:endParaRPr lang="en-US" sz="1568" dirty="0">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435" y="1983735"/>
            <a:ext cx="3970187" cy="3063357"/>
          </a:xfrm>
          <a:prstGeom prst="rect">
            <a:avLst/>
          </a:prstGeom>
        </p:spPr>
      </p:pic>
      <p:sp>
        <p:nvSpPr>
          <p:cNvPr id="10" name="Text Placeholder 2"/>
          <p:cNvSpPr txBox="1">
            <a:spLocks/>
          </p:cNvSpPr>
          <p:nvPr/>
        </p:nvSpPr>
        <p:spPr>
          <a:xfrm>
            <a:off x="358944" y="5867041"/>
            <a:ext cx="5752847" cy="71810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smtClean="0">
                <a:latin typeface="+mn-lt"/>
              </a:rPr>
              <a:t>Learn more about SQL</a:t>
            </a:r>
          </a:p>
          <a:p>
            <a:pPr marL="0" indent="0">
              <a:buNone/>
            </a:pPr>
            <a:r>
              <a:rPr lang="en-US" sz="1568" dirty="0"/>
              <a:t>http://www.w3schools.com/</a:t>
            </a:r>
            <a:r>
              <a:rPr lang="en-US" sz="1568" b="1" dirty="0"/>
              <a:t>sql</a:t>
            </a:r>
            <a:r>
              <a:rPr lang="en-US" sz="1568" dirty="0"/>
              <a:t>/</a:t>
            </a:r>
          </a:p>
        </p:txBody>
      </p:sp>
    </p:spTree>
    <p:extLst>
      <p:ext uri="{BB962C8B-B14F-4D97-AF65-F5344CB8AC3E}">
        <p14:creationId xmlns:p14="http://schemas.microsoft.com/office/powerpoint/2010/main" val="351315321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smtClean="0"/>
              <a:t>WordPress </a:t>
            </a:r>
            <a:endParaRPr lang="en-US" dirty="0"/>
          </a:p>
        </p:txBody>
      </p:sp>
    </p:spTree>
    <p:extLst>
      <p:ext uri="{BB962C8B-B14F-4D97-AF65-F5344CB8AC3E}">
        <p14:creationId xmlns:p14="http://schemas.microsoft.com/office/powerpoint/2010/main" val="9678126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WordPress</a:t>
            </a:r>
            <a:endParaRPr lang="en-US" dirty="0"/>
          </a:p>
        </p:txBody>
      </p:sp>
      <p:sp>
        <p:nvSpPr>
          <p:cNvPr id="4" name="TextBox 3"/>
          <p:cNvSpPr txBox="1"/>
          <p:nvPr/>
        </p:nvSpPr>
        <p:spPr>
          <a:xfrm>
            <a:off x="264973" y="1478687"/>
            <a:ext cx="5006485" cy="561207"/>
          </a:xfrm>
          <a:prstGeom prst="rect">
            <a:avLst/>
          </a:prstGeom>
          <a:noFill/>
        </p:spPr>
        <p:txBody>
          <a:bodyPr wrap="none" lIns="179285" tIns="143428" rIns="179285" bIns="143428" rtlCol="0">
            <a:spAutoFit/>
          </a:bodyPr>
          <a:lstStyle/>
          <a:p>
            <a:pPr>
              <a:lnSpc>
                <a:spcPct val="90000"/>
              </a:lnSpc>
              <a:spcAft>
                <a:spcPts val="588"/>
              </a:spcAft>
            </a:pP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Tại</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sao</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bạn</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nên</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sử</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dụng</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r>
              <a:rPr lang="en-US" sz="1961" b="1" dirty="0" err="1" smtClean="0">
                <a:gradFill>
                  <a:gsLst>
                    <a:gs pos="2917">
                      <a:schemeClr val="tx1"/>
                    </a:gs>
                    <a:gs pos="30000">
                      <a:schemeClr val="tx1"/>
                    </a:gs>
                  </a:gsLst>
                  <a:lin ang="5400000" scaled="0"/>
                </a:gradFill>
                <a:latin typeface="Microsoft YaHei" charset="0"/>
                <a:ea typeface="Microsoft YaHei" charset="0"/>
                <a:cs typeface="Microsoft YaHei" charset="0"/>
              </a:rPr>
              <a:t>Wordpress</a:t>
            </a:r>
            <a:r>
              <a:rPr lang="en-US" sz="1961" b="1" dirty="0" smtClean="0">
                <a:gradFill>
                  <a:gsLst>
                    <a:gs pos="2917">
                      <a:schemeClr val="tx1"/>
                    </a:gs>
                    <a:gs pos="30000">
                      <a:schemeClr val="tx1"/>
                    </a:gs>
                  </a:gsLst>
                  <a:lin ang="5400000" scaled="0"/>
                </a:gradFill>
                <a:latin typeface="Microsoft YaHei" charset="0"/>
                <a:ea typeface="Microsoft YaHei" charset="0"/>
                <a:cs typeface="Microsoft YaHei" charset="0"/>
              </a:rPr>
              <a:t> ?</a:t>
            </a:r>
            <a:endParaRPr lang="en-US" sz="1961" b="1" dirty="0">
              <a:gradFill>
                <a:gsLst>
                  <a:gs pos="2917">
                    <a:schemeClr val="tx1"/>
                  </a:gs>
                  <a:gs pos="30000">
                    <a:schemeClr val="tx1"/>
                  </a:gs>
                </a:gsLst>
                <a:lin ang="5400000" scaled="0"/>
              </a:gradFill>
              <a:latin typeface="Microsoft YaHei" charset="0"/>
              <a:ea typeface="Microsoft YaHei" charset="0"/>
              <a:cs typeface="Microsoft YaHei" charset="0"/>
            </a:endParaRPr>
          </a:p>
        </p:txBody>
      </p:sp>
      <p:sp>
        <p:nvSpPr>
          <p:cNvPr id="5" name="TextBox 4"/>
          <p:cNvSpPr txBox="1"/>
          <p:nvPr/>
        </p:nvSpPr>
        <p:spPr>
          <a:xfrm>
            <a:off x="264973" y="2263661"/>
            <a:ext cx="5199207" cy="4481061"/>
          </a:xfrm>
          <a:prstGeom prst="rect">
            <a:avLst/>
          </a:prstGeom>
          <a:noFill/>
        </p:spPr>
        <p:txBody>
          <a:bodyPr wrap="square" lIns="179285" tIns="143428" rIns="179285" bIns="143428" rtlCol="0">
            <a:spAutoFit/>
          </a:bodyPr>
          <a:lstStyle/>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Mã</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nguồn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mở</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hoàn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miễn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phí</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Cộng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đồng</a:t>
            </a:r>
            <a:r>
              <a:rPr lang="en-US" sz="1765" dirty="0" smtClean="0">
                <a:gradFill>
                  <a:gsLst>
                    <a:gs pos="2917">
                      <a:schemeClr val="tx1"/>
                    </a:gs>
                    <a:gs pos="30000">
                      <a:schemeClr val="tx1"/>
                    </a:gs>
                  </a:gsLst>
                  <a:lin ang="5400000" scaled="0"/>
                </a:gradFill>
                <a:latin typeface="+mj-lt"/>
              </a:rPr>
              <a:t> Developers </a:t>
            </a:r>
            <a:r>
              <a:rPr lang="en-US" sz="1765" dirty="0" err="1" smtClean="0">
                <a:gradFill>
                  <a:gsLst>
                    <a:gs pos="2917">
                      <a:schemeClr val="tx1"/>
                    </a:gs>
                    <a:gs pos="30000">
                      <a:schemeClr val="tx1"/>
                    </a:gs>
                  </a:gsLst>
                  <a:lin ang="5400000" scaled="0"/>
                </a:gradFill>
                <a:latin typeface="+mj-lt"/>
              </a:rPr>
              <a:t>mạnh</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Dễ</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dàng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cài</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đặt</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quản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lý</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nâng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cấp</a:t>
            </a:r>
            <a:endParaRPr lang="en-US" sz="1765" dirty="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Ăn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và</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bảo</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mật</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cao</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Tùy</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biến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trên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nhiều</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nền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tảng</a:t>
            </a:r>
            <a:endParaRPr lang="en-US" sz="1765" dirty="0" smtClean="0">
              <a:gradFill>
                <a:gsLst>
                  <a:gs pos="2917">
                    <a:schemeClr val="tx1"/>
                  </a:gs>
                  <a:gs pos="30000">
                    <a:schemeClr val="tx1"/>
                  </a:gs>
                </a:gsLst>
                <a:lin ang="5400000" scaled="0"/>
              </a:gradFill>
              <a:latin typeface="+mj-lt"/>
            </a:endParaRPr>
          </a:p>
          <a:p>
            <a:pPr>
              <a:lnSpc>
                <a:spcPct val="90000"/>
              </a:lnSpc>
              <a:spcAft>
                <a:spcPts val="588"/>
              </a:spcAft>
            </a:pPr>
            <a:endParaRPr lang="en-US" sz="1765" dirty="0">
              <a:gradFill>
                <a:gsLst>
                  <a:gs pos="2917">
                    <a:schemeClr val="tx1"/>
                  </a:gs>
                  <a:gs pos="30000">
                    <a:schemeClr val="tx1"/>
                  </a:gs>
                </a:gsLst>
                <a:lin ang="5400000" scaled="0"/>
              </a:gradFill>
              <a:latin typeface="+mj-lt"/>
            </a:endParaRPr>
          </a:p>
          <a:p>
            <a:pPr>
              <a:lnSpc>
                <a:spcPct val="90000"/>
              </a:lnSpc>
              <a:spcAft>
                <a:spcPts val="588"/>
              </a:spcAft>
            </a:pP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Ngày</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càng</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được</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hoàn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thiện</a:t>
            </a:r>
            <a:r>
              <a:rPr lang="en-US" sz="1765" dirty="0" smtClean="0">
                <a:gradFill>
                  <a:gsLst>
                    <a:gs pos="2917">
                      <a:schemeClr val="tx1"/>
                    </a:gs>
                    <a:gs pos="30000">
                      <a:schemeClr val="tx1"/>
                    </a:gs>
                  </a:gsLst>
                  <a:lin ang="5400000" scaled="0"/>
                </a:gradFill>
                <a:latin typeface="+mj-lt"/>
              </a:rPr>
              <a:t> </a:t>
            </a:r>
            <a:r>
              <a:rPr lang="en-US" sz="1765" dirty="0" err="1" smtClean="0">
                <a:gradFill>
                  <a:gsLst>
                    <a:gs pos="2917">
                      <a:schemeClr val="tx1"/>
                    </a:gs>
                    <a:gs pos="30000">
                      <a:schemeClr val="tx1"/>
                    </a:gs>
                  </a:gsLst>
                  <a:lin ang="5400000" scaled="0"/>
                </a:gradFill>
                <a:latin typeface="+mj-lt"/>
              </a:rPr>
              <a:t>hơn</a:t>
            </a:r>
            <a:r>
              <a:rPr lang="en-US" sz="1765" dirty="0" smtClean="0">
                <a:gradFill>
                  <a:gsLst>
                    <a:gs pos="2917">
                      <a:schemeClr val="tx1"/>
                    </a:gs>
                    <a:gs pos="30000">
                      <a:schemeClr val="tx1"/>
                    </a:gs>
                  </a:gsLst>
                  <a:lin ang="5400000" scaled="0"/>
                </a:gradFill>
                <a:latin typeface="+mj-lt"/>
              </a:rPr>
              <a:t> </a:t>
            </a:r>
            <a:r>
              <a:rPr lang="en-US" sz="1765" dirty="0" smtClean="0">
                <a:gradFill>
                  <a:gsLst>
                    <a:gs pos="2917">
                      <a:schemeClr val="tx1"/>
                    </a:gs>
                    <a:gs pos="30000">
                      <a:schemeClr val="tx1"/>
                    </a:gs>
                  </a:gsLst>
                  <a:lin ang="5400000" scaled="0"/>
                </a:gradFill>
                <a:latin typeface="+mj-lt"/>
                <a:sym typeface="Wingdings"/>
              </a:rPr>
              <a:t></a:t>
            </a:r>
            <a:r>
              <a:rPr lang="en-US" sz="1765" dirty="0" smtClean="0">
                <a:gradFill>
                  <a:gsLst>
                    <a:gs pos="2917">
                      <a:schemeClr val="tx1"/>
                    </a:gs>
                    <a:gs pos="30000">
                      <a:schemeClr val="tx1"/>
                    </a:gs>
                  </a:gsLst>
                  <a:lin ang="5400000" scaled="0"/>
                </a:gradFill>
                <a:latin typeface="+mj-lt"/>
                <a:sym typeface="Wingdings" panose="05000000000000000000" pitchFamily="2" charset="2"/>
              </a:rPr>
              <a:t/>
            </a:r>
            <a:br>
              <a:rPr lang="en-US" sz="1765" dirty="0" smtClean="0">
                <a:gradFill>
                  <a:gsLst>
                    <a:gs pos="2917">
                      <a:schemeClr val="tx1"/>
                    </a:gs>
                    <a:gs pos="30000">
                      <a:schemeClr val="tx1"/>
                    </a:gs>
                  </a:gsLst>
                  <a:lin ang="5400000" scaled="0"/>
                </a:gradFill>
                <a:latin typeface="+mj-lt"/>
                <a:sym typeface="Wingdings" panose="05000000000000000000" pitchFamily="2" charset="2"/>
              </a:rPr>
            </a:br>
            <a:r>
              <a:rPr lang="en-US" sz="1765" dirty="0" smtClean="0">
                <a:gradFill>
                  <a:gsLst>
                    <a:gs pos="2917">
                      <a:schemeClr val="tx1"/>
                    </a:gs>
                    <a:gs pos="30000">
                      <a:schemeClr val="tx1"/>
                    </a:gs>
                  </a:gsLst>
                  <a:lin ang="5400000" scaled="0"/>
                </a:gradFill>
                <a:latin typeface="+mj-lt"/>
                <a:sym typeface="Wingdings" panose="05000000000000000000" pitchFamily="2" charset="2"/>
              </a:rPr>
              <a:t/>
            </a:r>
            <a:br>
              <a:rPr lang="en-US" sz="1765" dirty="0" smtClean="0">
                <a:gradFill>
                  <a:gsLst>
                    <a:gs pos="2917">
                      <a:schemeClr val="tx1"/>
                    </a:gs>
                    <a:gs pos="30000">
                      <a:schemeClr val="tx1"/>
                    </a:gs>
                  </a:gsLst>
                  <a:lin ang="5400000" scaled="0"/>
                </a:gradFill>
                <a:latin typeface="+mj-lt"/>
                <a:sym typeface="Wingdings" panose="05000000000000000000" pitchFamily="2" charset="2"/>
              </a:rPr>
            </a:b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Là</a:t>
            </a:r>
            <a:r>
              <a:rPr lang="en-US" sz="1765" dirty="0" smtClean="0">
                <a:gradFill>
                  <a:gsLst>
                    <a:gs pos="2917">
                      <a:schemeClr val="tx1"/>
                    </a:gs>
                    <a:gs pos="30000">
                      <a:schemeClr val="tx1"/>
                    </a:gs>
                  </a:gsLst>
                  <a:lin ang="5400000" scaled="0"/>
                </a:gradFill>
                <a:latin typeface="+mj-lt"/>
                <a:sym typeface="Wingdings" panose="05000000000000000000" pitchFamily="2" charset="2"/>
              </a:rPr>
              <a:t> 1 </a:t>
            </a:r>
            <a:r>
              <a:rPr lang="en-US" sz="1765" dirty="0" err="1" smtClean="0">
                <a:gradFill>
                  <a:gsLst>
                    <a:gs pos="2917">
                      <a:schemeClr val="tx1"/>
                    </a:gs>
                    <a:gs pos="30000">
                      <a:schemeClr val="tx1"/>
                    </a:gs>
                  </a:gsLst>
                  <a:lin ang="5400000" scaled="0"/>
                </a:gradFill>
                <a:latin typeface="+mj-lt"/>
                <a:sym typeface="Wingdings" panose="05000000000000000000" pitchFamily="2" charset="2"/>
              </a:rPr>
              <a:t>mã</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nguồn</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hỗ</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trợ</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việc</a:t>
            </a:r>
            <a:r>
              <a:rPr lang="en-US" sz="1765" dirty="0" smtClean="0">
                <a:gradFill>
                  <a:gsLst>
                    <a:gs pos="2917">
                      <a:schemeClr val="tx1"/>
                    </a:gs>
                    <a:gs pos="30000">
                      <a:schemeClr val="tx1"/>
                    </a:gs>
                  </a:gsLst>
                  <a:lin ang="5400000" scaled="0"/>
                </a:gradFill>
                <a:latin typeface="+mj-lt"/>
                <a:sym typeface="Wingdings" panose="05000000000000000000" pitchFamily="2" charset="2"/>
              </a:rPr>
              <a:t> SEO, </a:t>
            </a:r>
            <a:r>
              <a:rPr lang="en-US" sz="1765" dirty="0" err="1" smtClean="0">
                <a:gradFill>
                  <a:gsLst>
                    <a:gs pos="2917">
                      <a:schemeClr val="tx1"/>
                    </a:gs>
                    <a:gs pos="30000">
                      <a:schemeClr val="tx1"/>
                    </a:gs>
                  </a:gsLst>
                  <a:lin ang="5400000" scaled="0"/>
                </a:gradFill>
                <a:latin typeface="+mj-lt"/>
                <a:sym typeface="Wingdings" panose="05000000000000000000" pitchFamily="2" charset="2"/>
              </a:rPr>
              <a:t>đẩy</a:t>
            </a:r>
            <a:r>
              <a:rPr lang="en-US" sz="1765" dirty="0" smtClean="0">
                <a:gradFill>
                  <a:gsLst>
                    <a:gs pos="2917">
                      <a:schemeClr val="tx1"/>
                    </a:gs>
                    <a:gs pos="30000">
                      <a:schemeClr val="tx1"/>
                    </a:gs>
                  </a:gsLst>
                  <a:lin ang="5400000" scaled="0"/>
                </a:gradFill>
                <a:latin typeface="+mj-lt"/>
                <a:sym typeface="Wingdings" panose="05000000000000000000" pitchFamily="2" charset="2"/>
              </a:rPr>
              <a:t> website </a:t>
            </a:r>
            <a:r>
              <a:rPr lang="en-US" sz="1765" dirty="0" err="1" smtClean="0">
                <a:gradFill>
                  <a:gsLst>
                    <a:gs pos="2917">
                      <a:schemeClr val="tx1"/>
                    </a:gs>
                    <a:gs pos="30000">
                      <a:schemeClr val="tx1"/>
                    </a:gs>
                  </a:gsLst>
                  <a:lin ang="5400000" scaled="0"/>
                </a:gradFill>
                <a:latin typeface="+mj-lt"/>
                <a:sym typeface="Wingdings" panose="05000000000000000000" pitchFamily="2" charset="2"/>
              </a:rPr>
              <a:t>của</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bạn</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lên</a:t>
            </a:r>
            <a:r>
              <a:rPr lang="en-US" sz="1765" dirty="0" smtClean="0">
                <a:gradFill>
                  <a:gsLst>
                    <a:gs pos="2917">
                      <a:schemeClr val="tx1"/>
                    </a:gs>
                    <a:gs pos="30000">
                      <a:schemeClr val="tx1"/>
                    </a:gs>
                  </a:gsLst>
                  <a:lin ang="5400000" scaled="0"/>
                </a:gradFill>
                <a:latin typeface="+mj-lt"/>
                <a:sym typeface="Wingdings" panose="05000000000000000000" pitchFamily="2" charset="2"/>
              </a:rPr>
              <a:t> top </a:t>
            </a:r>
            <a:r>
              <a:rPr lang="en-US" sz="1765" dirty="0" err="1" smtClean="0">
                <a:gradFill>
                  <a:gsLst>
                    <a:gs pos="2917">
                      <a:schemeClr val="tx1"/>
                    </a:gs>
                    <a:gs pos="30000">
                      <a:schemeClr val="tx1"/>
                    </a:gs>
                  </a:gsLst>
                  <a:lin ang="5400000" scaled="0"/>
                </a:gradFill>
                <a:latin typeface="+mj-lt"/>
                <a:sym typeface="Wingdings" panose="05000000000000000000" pitchFamily="2" charset="2"/>
              </a:rPr>
              <a:t>công</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cụ</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tìm</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kiếm</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tốt</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err="1" smtClean="0">
                <a:gradFill>
                  <a:gsLst>
                    <a:gs pos="2917">
                      <a:schemeClr val="tx1"/>
                    </a:gs>
                    <a:gs pos="30000">
                      <a:schemeClr val="tx1"/>
                    </a:gs>
                  </a:gsLst>
                  <a:lin ang="5400000" scaled="0"/>
                </a:gradFill>
                <a:latin typeface="+mj-lt"/>
                <a:sym typeface="Wingdings" panose="05000000000000000000" pitchFamily="2" charset="2"/>
              </a:rPr>
              <a:t>nhất</a:t>
            </a:r>
            <a:r>
              <a:rPr lang="en-US" sz="1765" dirty="0" smtClean="0">
                <a:gradFill>
                  <a:gsLst>
                    <a:gs pos="2917">
                      <a:schemeClr val="tx1"/>
                    </a:gs>
                    <a:gs pos="30000">
                      <a:schemeClr val="tx1"/>
                    </a:gs>
                  </a:gsLst>
                  <a:lin ang="5400000" scaled="0"/>
                </a:gradFill>
                <a:latin typeface="+mj-lt"/>
                <a:sym typeface="Wingdings" panose="05000000000000000000" pitchFamily="2" charset="2"/>
              </a:rPr>
              <a:t>. </a:t>
            </a:r>
            <a:r>
              <a:rPr lang="en-US" sz="1765" dirty="0" smtClean="0">
                <a:gradFill>
                  <a:gsLst>
                    <a:gs pos="2917">
                      <a:schemeClr val="tx1"/>
                    </a:gs>
                    <a:gs pos="30000">
                      <a:schemeClr val="tx1"/>
                    </a:gs>
                  </a:gsLst>
                  <a:lin ang="5400000" scaled="0"/>
                </a:gradFill>
                <a:latin typeface="+mj-lt"/>
                <a:sym typeface="Wingdings"/>
              </a:rPr>
              <a:t></a:t>
            </a:r>
            <a:endParaRPr lang="en-US" sz="1765" dirty="0">
              <a:gradFill>
                <a:gsLst>
                  <a:gs pos="2917">
                    <a:schemeClr val="tx1"/>
                  </a:gs>
                  <a:gs pos="30000">
                    <a:schemeClr val="tx1"/>
                  </a:gs>
                </a:gsLst>
                <a:lin ang="5400000" scaled="0"/>
              </a:gradFill>
              <a:latin typeface="+mj-lt"/>
            </a:endParaRPr>
          </a:p>
        </p:txBody>
      </p:sp>
      <p:pic>
        <p:nvPicPr>
          <p:cNvPr id="1030" name="Picture 6" descr="https://blog.cloudflare.com/content/images/2015/01/wordpress-tag-cloud-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704" y="0"/>
            <a:ext cx="6280375" cy="3532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703" y="3200401"/>
            <a:ext cx="6280376" cy="3350358"/>
          </a:xfrm>
          <a:prstGeom prst="rect">
            <a:avLst/>
          </a:prstGeom>
          <a:ln>
            <a:noFill/>
          </a:ln>
          <a:effectLst>
            <a:softEdge rad="112500"/>
          </a:effectLst>
        </p:spPr>
      </p:pic>
    </p:spTree>
    <p:extLst>
      <p:ext uri="{BB962C8B-B14F-4D97-AF65-F5344CB8AC3E}">
        <p14:creationId xmlns:p14="http://schemas.microsoft.com/office/powerpoint/2010/main" val="14601744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checkerboard(across)">
                                      <p:cBhvr>
                                        <p:cTn id="13" dur="500"/>
                                        <p:tgtEl>
                                          <p:spTgt spid="5">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checkerboard(across)">
                                      <p:cBhvr>
                                        <p:cTn id="16" dur="500"/>
                                        <p:tgtEl>
                                          <p:spTgt spid="5">
                                            <p:txEl>
                                              <p:pRg st="2" end="2"/>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checkerboard(across)">
                                      <p:cBhvr>
                                        <p:cTn id="19" dur="500"/>
                                        <p:tgtEl>
                                          <p:spTgt spid="5">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checkerboard(across)">
                                      <p:cBhvr>
                                        <p:cTn id="22" dur="500"/>
                                        <p:tgtEl>
                                          <p:spTgt spid="5">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checkerboard(across)">
                                      <p:cBhvr>
                                        <p:cTn id="25" dur="500"/>
                                        <p:tgtEl>
                                          <p:spTgt spid="5">
                                            <p:txEl>
                                              <p:pRg st="8" end="8"/>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2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a:xfrm>
            <a:off x="865" y="5191734"/>
            <a:ext cx="11651870" cy="112231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921" dirty="0"/>
          </a:p>
          <a:p>
            <a:pPr marL="336080" lvl="1" indent="0">
              <a:buNone/>
            </a:pPr>
            <a:endParaRPr lang="en-US" sz="2353" dirty="0"/>
          </a:p>
        </p:txBody>
      </p:sp>
      <p:sp>
        <p:nvSpPr>
          <p:cNvPr id="18" name="Title 1"/>
          <p:cNvSpPr>
            <a:spLocks noGrp="1"/>
          </p:cNvSpPr>
          <p:nvPr>
            <p:ph type="title"/>
          </p:nvPr>
        </p:nvSpPr>
        <p:spPr>
          <a:xfrm>
            <a:off x="269241" y="289957"/>
            <a:ext cx="11655840" cy="727571"/>
          </a:xfrm>
        </p:spPr>
        <p:txBody>
          <a:bodyPr/>
          <a:lstStyle/>
          <a:p>
            <a:r>
              <a:rPr lang="en-US" sz="3920" dirty="0" smtClean="0">
                <a:gradFill>
                  <a:gsLst>
                    <a:gs pos="10101">
                      <a:schemeClr val="tx1"/>
                    </a:gs>
                    <a:gs pos="54000">
                      <a:schemeClr val="tx1"/>
                    </a:gs>
                  </a:gsLst>
                  <a:lin ang="5400000" scaled="0"/>
                </a:gradFill>
              </a:rPr>
              <a:t>Create Web App using WordPress on Azure</a:t>
            </a:r>
            <a:endParaRPr lang="en-US" sz="3920" dirty="0">
              <a:gradFill>
                <a:gsLst>
                  <a:gs pos="10101">
                    <a:schemeClr val="tx1"/>
                  </a:gs>
                  <a:gs pos="54000">
                    <a:schemeClr val="tx1"/>
                  </a:gs>
                </a:gsLst>
                <a:lin ang="5400000" scaled="0"/>
              </a:gradFill>
            </a:endParaRPr>
          </a:p>
        </p:txBody>
      </p:sp>
      <p:sp>
        <p:nvSpPr>
          <p:cNvPr id="23" name="TextBox 22"/>
          <p:cNvSpPr txBox="1"/>
          <p:nvPr/>
        </p:nvSpPr>
        <p:spPr>
          <a:xfrm>
            <a:off x="269241" y="4247427"/>
            <a:ext cx="3148038" cy="723708"/>
          </a:xfrm>
          <a:prstGeom prst="rect">
            <a:avLst/>
          </a:prstGeom>
          <a:noFill/>
        </p:spPr>
        <p:txBody>
          <a:bodyPr wrap="none" lIns="179259" tIns="143407" rIns="179259" bIns="143407" rtlCol="0">
            <a:spAutoFit/>
          </a:bodyPr>
          <a:lstStyle/>
          <a:p>
            <a:pPr defTabSz="896214">
              <a:lnSpc>
                <a:spcPct val="90000"/>
              </a:lnSpc>
              <a:spcAft>
                <a:spcPts val="588"/>
              </a:spcAft>
            </a:pPr>
            <a:r>
              <a:rPr lang="en-US" sz="1567" kern="0" dirty="0" smtClean="0">
                <a:gradFill>
                  <a:gsLst>
                    <a:gs pos="2917">
                      <a:schemeClr val="tx1"/>
                    </a:gs>
                    <a:gs pos="30000">
                      <a:schemeClr val="tx1"/>
                    </a:gs>
                  </a:gsLst>
                  <a:lin ang="5400000" scaled="0"/>
                </a:gradFill>
              </a:rPr>
              <a:t>Create Web App, MySQL Database</a:t>
            </a:r>
            <a:br>
              <a:rPr lang="en-US" sz="1567" kern="0" dirty="0" smtClean="0">
                <a:gradFill>
                  <a:gsLst>
                    <a:gs pos="2917">
                      <a:schemeClr val="tx1"/>
                    </a:gs>
                    <a:gs pos="30000">
                      <a:schemeClr val="tx1"/>
                    </a:gs>
                  </a:gsLst>
                  <a:lin ang="5400000" scaled="0"/>
                </a:gradFill>
              </a:rPr>
            </a:br>
            <a:r>
              <a:rPr lang="en-US" sz="1567" kern="0" dirty="0" smtClean="0">
                <a:gradFill>
                  <a:gsLst>
                    <a:gs pos="2917">
                      <a:schemeClr val="tx1"/>
                    </a:gs>
                    <a:gs pos="30000">
                      <a:schemeClr val="tx1"/>
                    </a:gs>
                  </a:gsLst>
                  <a:lin ang="5400000" scaled="0"/>
                </a:gradFill>
              </a:rPr>
              <a:t>&amp; </a:t>
            </a:r>
            <a:r>
              <a:rPr lang="en-US" sz="1567" kern="0" dirty="0" err="1" smtClean="0">
                <a:gradFill>
                  <a:gsLst>
                    <a:gs pos="2917">
                      <a:schemeClr val="tx1"/>
                    </a:gs>
                    <a:gs pos="30000">
                      <a:schemeClr val="tx1"/>
                    </a:gs>
                  </a:gsLst>
                  <a:lin ang="5400000" scaled="0"/>
                </a:gradFill>
              </a:rPr>
              <a:t>Wordpress</a:t>
            </a:r>
            <a:endParaRPr lang="en-US" sz="1567" kern="0" dirty="0">
              <a:gradFill>
                <a:gsLst>
                  <a:gs pos="2917">
                    <a:schemeClr val="tx1"/>
                  </a:gs>
                  <a:gs pos="30000">
                    <a:schemeClr val="tx1"/>
                  </a:gs>
                </a:gsLst>
                <a:lin ang="5400000" scaled="0"/>
              </a:gradFill>
            </a:endParaRPr>
          </a:p>
        </p:txBody>
      </p:sp>
      <p:sp>
        <p:nvSpPr>
          <p:cNvPr id="26" name="TextBox 25"/>
          <p:cNvSpPr txBox="1"/>
          <p:nvPr/>
        </p:nvSpPr>
        <p:spPr>
          <a:xfrm>
            <a:off x="8730601" y="4252722"/>
            <a:ext cx="2606223" cy="506662"/>
          </a:xfrm>
          <a:prstGeom prst="rect">
            <a:avLst/>
          </a:prstGeom>
          <a:noFill/>
        </p:spPr>
        <p:txBody>
          <a:bodyPr wrap="none" lIns="179259" tIns="143407" rIns="179259" bIns="143407" rtlCol="0">
            <a:spAutoFit/>
          </a:bodyPr>
          <a:lstStyle/>
          <a:p>
            <a:pPr defTabSz="896214">
              <a:lnSpc>
                <a:spcPct val="90000"/>
              </a:lnSpc>
              <a:spcAft>
                <a:spcPts val="588"/>
              </a:spcAft>
            </a:pPr>
            <a:r>
              <a:rPr lang="en-US" sz="1567" kern="0" dirty="0" smtClean="0">
                <a:gradFill>
                  <a:gsLst>
                    <a:gs pos="2917">
                      <a:schemeClr val="tx1"/>
                    </a:gs>
                    <a:gs pos="30000">
                      <a:schemeClr val="tx1"/>
                    </a:gs>
                  </a:gsLst>
                  <a:lin ang="5400000" scaled="0"/>
                </a:gradFill>
              </a:rPr>
              <a:t>Customize &amp; code your site</a:t>
            </a:r>
            <a:endParaRPr lang="en-US" sz="1567" kern="0" dirty="0">
              <a:gradFill>
                <a:gsLst>
                  <a:gs pos="2917">
                    <a:schemeClr val="tx1"/>
                  </a:gs>
                  <a:gs pos="30000">
                    <a:schemeClr val="tx1"/>
                  </a:gs>
                </a:gsLst>
                <a:lin ang="5400000" scaled="0"/>
              </a:gradFill>
            </a:endParaRPr>
          </a:p>
        </p:txBody>
      </p:sp>
      <p:sp>
        <p:nvSpPr>
          <p:cNvPr id="13" name="TextBox 12"/>
          <p:cNvSpPr txBox="1"/>
          <p:nvPr/>
        </p:nvSpPr>
        <p:spPr>
          <a:xfrm>
            <a:off x="4697584" y="4252721"/>
            <a:ext cx="2702923" cy="506662"/>
          </a:xfrm>
          <a:prstGeom prst="rect">
            <a:avLst/>
          </a:prstGeom>
          <a:noFill/>
        </p:spPr>
        <p:txBody>
          <a:bodyPr wrap="none" lIns="179259" tIns="143407" rIns="179259" bIns="143407" rtlCol="0">
            <a:spAutoFit/>
          </a:bodyPr>
          <a:lstStyle/>
          <a:p>
            <a:pPr defTabSz="896214">
              <a:lnSpc>
                <a:spcPct val="90000"/>
              </a:lnSpc>
              <a:spcAft>
                <a:spcPts val="588"/>
              </a:spcAft>
            </a:pPr>
            <a:r>
              <a:rPr lang="en-US" sz="1567" kern="0" dirty="0" smtClean="0">
                <a:gradFill>
                  <a:gsLst>
                    <a:gs pos="2917">
                      <a:schemeClr val="tx1"/>
                    </a:gs>
                    <a:gs pos="30000">
                      <a:schemeClr val="tx1"/>
                    </a:gs>
                  </a:gsLst>
                  <a:lin ang="5400000" scaled="0"/>
                </a:gradFill>
              </a:rPr>
              <a:t>Fill the </a:t>
            </a:r>
            <a:r>
              <a:rPr lang="en-US" sz="1567" kern="0" dirty="0" err="1" smtClean="0">
                <a:gradFill>
                  <a:gsLst>
                    <a:gs pos="2917">
                      <a:schemeClr val="tx1"/>
                    </a:gs>
                    <a:gs pos="30000">
                      <a:schemeClr val="tx1"/>
                    </a:gs>
                  </a:gsLst>
                  <a:lin ang="5400000" scaled="0"/>
                </a:gradFill>
              </a:rPr>
              <a:t>config</a:t>
            </a:r>
            <a:r>
              <a:rPr lang="en-US" sz="1567" kern="0" dirty="0" smtClean="0">
                <a:gradFill>
                  <a:gsLst>
                    <a:gs pos="2917">
                      <a:schemeClr val="tx1"/>
                    </a:gs>
                    <a:gs pos="30000">
                      <a:schemeClr val="tx1"/>
                    </a:gs>
                  </a:gsLst>
                  <a:lin ang="5400000" scaled="0"/>
                </a:gradFill>
              </a:rPr>
              <a:t> form</a:t>
            </a:r>
            <a:endParaRPr lang="en-US" sz="1567" kern="0"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024" y="2229852"/>
            <a:ext cx="3213036" cy="2103290"/>
          </a:xfrm>
          <a:prstGeom prst="rect">
            <a:avLst/>
          </a:prstGeom>
          <a:ln w="28575">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165" y="2229852"/>
            <a:ext cx="2912989" cy="2103287"/>
          </a:xfrm>
          <a:prstGeom prst="rect">
            <a:avLst/>
          </a:prstGeom>
          <a:ln w="28575">
            <a:solidFill>
              <a:schemeClr val="bg1"/>
            </a:solidFill>
          </a:ln>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2250" y="2229852"/>
            <a:ext cx="3337897" cy="2103287"/>
          </a:xfrm>
          <a:prstGeom prst="rect">
            <a:avLst/>
          </a:prstGeom>
          <a:ln w="28575">
            <a:solidFill>
              <a:schemeClr val="bg1"/>
            </a:solidFill>
          </a:ln>
        </p:spPr>
      </p:pic>
    </p:spTree>
    <p:extLst>
      <p:ext uri="{BB962C8B-B14F-4D97-AF65-F5344CB8AC3E}">
        <p14:creationId xmlns:p14="http://schemas.microsoft.com/office/powerpoint/2010/main" val="316513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77292080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 </a:t>
            </a:r>
            <a:r>
              <a:rPr lang="en-US" dirty="0"/>
              <a:t>t</a:t>
            </a:r>
            <a:r>
              <a:rPr lang="en-US" dirty="0" smtClean="0"/>
              <a:t>ime </a:t>
            </a:r>
            <a:r>
              <a:rPr lang="en-US" dirty="0" smtClean="0">
                <a:sym typeface="Wingdings" panose="05000000000000000000" pitchFamily="2" charset="2"/>
              </a:rPr>
              <a:t></a:t>
            </a:r>
            <a:endParaRPr lang="en-US" dirty="0"/>
          </a:p>
        </p:txBody>
      </p:sp>
      <p:sp>
        <p:nvSpPr>
          <p:cNvPr id="2" name="Text Placeholder 1"/>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754037"/>
            <a:ext cx="11637012" cy="5349926"/>
          </a:xfrm>
        </p:spPr>
        <p:txBody>
          <a:bodyPr/>
          <a:lstStyle/>
          <a:p>
            <a:r>
              <a:rPr lang="en-GB" dirty="0" err="1" smtClean="0"/>
              <a:t>Sau</a:t>
            </a:r>
            <a:r>
              <a:rPr lang="en-GB" dirty="0" smtClean="0"/>
              <a:t> </a:t>
            </a:r>
            <a:r>
              <a:rPr lang="en-GB" dirty="0" err="1" smtClean="0"/>
              <a:t>khóa</a:t>
            </a:r>
            <a:r>
              <a:rPr lang="en-GB" dirty="0" smtClean="0"/>
              <a:t> </a:t>
            </a:r>
            <a:r>
              <a:rPr lang="en-GB" dirty="0" err="1" smtClean="0"/>
              <a:t>học</a:t>
            </a:r>
            <a:r>
              <a:rPr lang="en-GB" dirty="0" smtClean="0"/>
              <a:t> </a:t>
            </a:r>
            <a:r>
              <a:rPr lang="en-GB" dirty="0" err="1" smtClean="0"/>
              <a:t>này</a:t>
            </a:r>
            <a:r>
              <a:rPr lang="en-GB" dirty="0" smtClean="0"/>
              <a:t>, </a:t>
            </a:r>
            <a:r>
              <a:rPr lang="en-GB" dirty="0" err="1" smtClean="0"/>
              <a:t>bọn</a:t>
            </a:r>
            <a:r>
              <a:rPr lang="en-GB" dirty="0" smtClean="0"/>
              <a:t> </a:t>
            </a:r>
            <a:r>
              <a:rPr lang="en-GB" dirty="0" err="1" smtClean="0"/>
              <a:t>mình</a:t>
            </a:r>
            <a:r>
              <a:rPr lang="en-GB" dirty="0" smtClean="0"/>
              <a:t> </a:t>
            </a:r>
            <a:r>
              <a:rPr lang="en-GB" dirty="0" err="1" smtClean="0"/>
              <a:t>hy</a:t>
            </a:r>
            <a:r>
              <a:rPr lang="en-GB" dirty="0" smtClean="0"/>
              <a:t> </a:t>
            </a:r>
            <a:r>
              <a:rPr lang="en-GB" dirty="0" err="1" smtClean="0"/>
              <a:t>vọng</a:t>
            </a:r>
            <a:r>
              <a:rPr lang="en-GB" dirty="0" smtClean="0"/>
              <a:t> </a:t>
            </a:r>
            <a:r>
              <a:rPr lang="en-GB" dirty="0" err="1" smtClean="0"/>
              <a:t>mọi</a:t>
            </a:r>
            <a:r>
              <a:rPr lang="en-GB" dirty="0" smtClean="0"/>
              <a:t> </a:t>
            </a:r>
            <a:r>
              <a:rPr lang="en-GB" dirty="0" err="1" smtClean="0"/>
              <a:t>người</a:t>
            </a:r>
            <a:r>
              <a:rPr lang="en-GB" dirty="0" smtClean="0"/>
              <a:t> </a:t>
            </a:r>
            <a:r>
              <a:rPr lang="en-GB" dirty="0" err="1" smtClean="0"/>
              <a:t>có</a:t>
            </a:r>
            <a:r>
              <a:rPr lang="en-GB" dirty="0" smtClean="0"/>
              <a:t> </a:t>
            </a:r>
            <a:r>
              <a:rPr lang="en-GB" dirty="0" err="1" smtClean="0"/>
              <a:t>thể</a:t>
            </a:r>
            <a:r>
              <a:rPr lang="en-GB" dirty="0" smtClean="0"/>
              <a:t> </a:t>
            </a:r>
            <a:r>
              <a:rPr lang="en-GB" dirty="0" err="1" smtClean="0"/>
              <a:t>bắt</a:t>
            </a:r>
            <a:r>
              <a:rPr lang="en-GB" dirty="0" smtClean="0"/>
              <a:t> </a:t>
            </a:r>
            <a:r>
              <a:rPr lang="en-GB" dirty="0" err="1" smtClean="0"/>
              <a:t>đầu</a:t>
            </a:r>
            <a:r>
              <a:rPr lang="en-GB" dirty="0" smtClean="0"/>
              <a:t> website </a:t>
            </a:r>
            <a:r>
              <a:rPr lang="en-GB" u="sng" dirty="0" err="1" smtClean="0"/>
              <a:t>của</a:t>
            </a:r>
            <a:r>
              <a:rPr lang="en-GB" dirty="0" smtClean="0"/>
              <a:t> </a:t>
            </a:r>
            <a:r>
              <a:rPr lang="en-GB" dirty="0" err="1" smtClean="0"/>
              <a:t>chính</a:t>
            </a:r>
            <a:r>
              <a:rPr lang="en-GB" dirty="0" smtClean="0"/>
              <a:t> </a:t>
            </a:r>
            <a:r>
              <a:rPr lang="en-GB" dirty="0" err="1" smtClean="0"/>
              <a:t>bản</a:t>
            </a:r>
            <a:r>
              <a:rPr lang="en-GB" dirty="0" smtClean="0"/>
              <a:t> </a:t>
            </a:r>
            <a:r>
              <a:rPr lang="en-GB" dirty="0" err="1" smtClean="0"/>
              <a:t>thân</a:t>
            </a:r>
            <a:r>
              <a:rPr lang="en-GB" dirty="0" smtClean="0"/>
              <a:t>, </a:t>
            </a:r>
            <a:r>
              <a:rPr lang="en-GB" dirty="0" err="1" smtClean="0"/>
              <a:t>bắt</a:t>
            </a:r>
            <a:r>
              <a:rPr lang="en-GB" dirty="0" smtClean="0"/>
              <a:t> </a:t>
            </a:r>
            <a:r>
              <a:rPr lang="en-GB" dirty="0" err="1" smtClean="0"/>
              <a:t>đầu</a:t>
            </a:r>
            <a:r>
              <a:rPr lang="en-GB" dirty="0" smtClean="0"/>
              <a:t> </a:t>
            </a:r>
            <a:r>
              <a:rPr lang="en-GB" dirty="0" err="1" smtClean="0"/>
              <a:t>từ</a:t>
            </a:r>
            <a:r>
              <a:rPr lang="en-GB" dirty="0" smtClean="0"/>
              <a:t> </a:t>
            </a:r>
            <a:r>
              <a:rPr lang="en-GB" dirty="0" err="1" smtClean="0"/>
              <a:t>những</a:t>
            </a:r>
            <a:r>
              <a:rPr lang="en-GB" dirty="0" smtClean="0"/>
              <a:t> themes, widget, </a:t>
            </a:r>
            <a:r>
              <a:rPr lang="en-GB" dirty="0" err="1" smtClean="0"/>
              <a:t>v.v</a:t>
            </a:r>
            <a:r>
              <a:rPr lang="en-GB" dirty="0" smtClean="0"/>
              <a:t>…</a:t>
            </a:r>
            <a:br>
              <a:rPr lang="en-GB" dirty="0" smtClean="0"/>
            </a:br>
            <a:r>
              <a:rPr lang="en-GB" dirty="0"/>
              <a:t/>
            </a:r>
            <a:br>
              <a:rPr lang="en-GB" dirty="0"/>
            </a:br>
            <a:r>
              <a:rPr lang="en-GB" dirty="0" err="1" smtClean="0"/>
              <a:t>Nếu</a:t>
            </a:r>
            <a:r>
              <a:rPr lang="en-GB" dirty="0" smtClean="0"/>
              <a:t> </a:t>
            </a:r>
            <a:r>
              <a:rPr lang="en-GB" dirty="0" err="1" smtClean="0"/>
              <a:t>bạn</a:t>
            </a:r>
            <a:r>
              <a:rPr lang="en-GB" dirty="0" smtClean="0"/>
              <a:t> </a:t>
            </a:r>
            <a:r>
              <a:rPr lang="en-GB" dirty="0" err="1" smtClean="0"/>
              <a:t>có</a:t>
            </a:r>
            <a:r>
              <a:rPr lang="en-GB" dirty="0"/>
              <a:t> </a:t>
            </a:r>
            <a:r>
              <a:rPr lang="en-GB" dirty="0" err="1" smtClean="0"/>
              <a:t>thắc</a:t>
            </a:r>
            <a:r>
              <a:rPr lang="en-GB" dirty="0" smtClean="0"/>
              <a:t> </a:t>
            </a:r>
            <a:r>
              <a:rPr lang="en-GB" dirty="0" err="1" smtClean="0"/>
              <a:t>mắc</a:t>
            </a:r>
            <a:r>
              <a:rPr lang="en-GB" dirty="0" smtClean="0"/>
              <a:t> </a:t>
            </a:r>
            <a:r>
              <a:rPr lang="en-GB" dirty="0" err="1" smtClean="0"/>
              <a:t>gì</a:t>
            </a:r>
            <a:r>
              <a:rPr lang="en-GB" dirty="0" smtClean="0"/>
              <a:t>, </a:t>
            </a:r>
            <a:r>
              <a:rPr lang="en-GB" dirty="0" err="1" smtClean="0"/>
              <a:t>đừng</a:t>
            </a:r>
            <a:r>
              <a:rPr lang="en-GB" dirty="0" smtClean="0"/>
              <a:t> </a:t>
            </a:r>
            <a:r>
              <a:rPr lang="en-GB" dirty="0" err="1" smtClean="0"/>
              <a:t>ngần</a:t>
            </a:r>
            <a:r>
              <a:rPr lang="en-GB" dirty="0" smtClean="0"/>
              <a:t> </a:t>
            </a:r>
            <a:r>
              <a:rPr lang="en-GB" dirty="0" err="1" smtClean="0"/>
              <a:t>ngại</a:t>
            </a:r>
            <a:r>
              <a:rPr lang="en-GB" dirty="0"/>
              <a:t> </a:t>
            </a:r>
            <a:r>
              <a:rPr lang="en-GB" dirty="0" err="1" smtClean="0"/>
              <a:t>đưa</a:t>
            </a:r>
            <a:r>
              <a:rPr lang="en-GB" dirty="0" smtClean="0"/>
              <a:t> </a:t>
            </a:r>
            <a:r>
              <a:rPr lang="en-GB" dirty="0" err="1" smtClean="0"/>
              <a:t>ra</a:t>
            </a:r>
            <a:r>
              <a:rPr lang="en-GB" dirty="0" smtClean="0"/>
              <a:t> </a:t>
            </a:r>
            <a:r>
              <a:rPr lang="en-GB" dirty="0" err="1" smtClean="0"/>
              <a:t>câu</a:t>
            </a:r>
            <a:r>
              <a:rPr lang="en-GB" dirty="0" smtClean="0"/>
              <a:t> </a:t>
            </a:r>
            <a:r>
              <a:rPr lang="en-GB" dirty="0" err="1" smtClean="0"/>
              <a:t>hỏi</a:t>
            </a:r>
            <a:r>
              <a:rPr lang="en-GB" dirty="0" smtClean="0"/>
              <a:t> </a:t>
            </a:r>
            <a:r>
              <a:rPr lang="en-GB" dirty="0" err="1" smtClean="0"/>
              <a:t>vào</a:t>
            </a:r>
            <a:r>
              <a:rPr lang="en-GB" dirty="0" smtClean="0"/>
              <a:t> </a:t>
            </a:r>
            <a:r>
              <a:rPr lang="en-GB" dirty="0" err="1" smtClean="0"/>
              <a:t>cuối</a:t>
            </a:r>
            <a:r>
              <a:rPr lang="en-GB" dirty="0" smtClean="0"/>
              <a:t> </a:t>
            </a:r>
            <a:r>
              <a:rPr lang="en-GB" dirty="0" err="1" smtClean="0"/>
              <a:t>mỗi</a:t>
            </a:r>
            <a:r>
              <a:rPr lang="en-GB" dirty="0" smtClean="0"/>
              <a:t> </a:t>
            </a:r>
            <a:r>
              <a:rPr lang="en-GB" dirty="0" err="1" smtClean="0"/>
              <a:t>buổi</a:t>
            </a:r>
            <a:r>
              <a:rPr lang="en-GB" dirty="0" smtClean="0"/>
              <a:t> </a:t>
            </a:r>
            <a:r>
              <a:rPr lang="en-GB" dirty="0" err="1" smtClean="0"/>
              <a:t>học</a:t>
            </a:r>
            <a:r>
              <a:rPr lang="en-GB" dirty="0" smtClean="0"/>
              <a:t> </a:t>
            </a:r>
            <a:r>
              <a:rPr lang="en-GB" dirty="0" smtClean="0">
                <a:sym typeface="Wingdings" panose="05000000000000000000" pitchFamily="2" charset="2"/>
              </a:rPr>
              <a:t></a:t>
            </a:r>
            <a:endParaRPr lang="en-GB" dirty="0"/>
          </a:p>
        </p:txBody>
      </p:sp>
    </p:spTree>
    <p:extLst>
      <p:ext uri="{BB962C8B-B14F-4D97-AF65-F5344CB8AC3E}">
        <p14:creationId xmlns:p14="http://schemas.microsoft.com/office/powerpoint/2010/main" val="32610395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WordPress </a:t>
            </a:r>
            <a:r>
              <a:rPr lang="en-US" dirty="0"/>
              <a:t>Techniques</a:t>
            </a:r>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Take a look</a:t>
            </a:r>
            <a:endParaRPr lang="en-US" dirty="0"/>
          </a:p>
        </p:txBody>
      </p:sp>
      <p:sp>
        <p:nvSpPr>
          <p:cNvPr id="4" name="Text Placeholder 3"/>
          <p:cNvSpPr>
            <a:spLocks noGrp="1"/>
          </p:cNvSpPr>
          <p:nvPr>
            <p:ph type="body" sz="quarter" idx="10"/>
          </p:nvPr>
        </p:nvSpPr>
        <p:spPr>
          <a:xfrm>
            <a:off x="269239" y="1189177"/>
            <a:ext cx="11653523" cy="3382529"/>
          </a:xfrm>
        </p:spPr>
        <p:txBody>
          <a:bodyPr/>
          <a:lstStyle/>
          <a:p>
            <a:pPr marL="742950" indent="-742950">
              <a:buFont typeface="+mj-lt"/>
              <a:buAutoNum type="arabicPeriod"/>
            </a:pP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website </a:t>
            </a:r>
            <a:r>
              <a:rPr lang="en-US" dirty="0" err="1" smtClean="0"/>
              <a:t>sử</a:t>
            </a:r>
            <a:r>
              <a:rPr lang="en-US" dirty="0" smtClean="0"/>
              <a:t> </a:t>
            </a:r>
            <a:r>
              <a:rPr lang="en-US" dirty="0" err="1" smtClean="0"/>
              <a:t>dụng</a:t>
            </a:r>
            <a:r>
              <a:rPr lang="en-US" dirty="0" smtClean="0"/>
              <a:t> WordPress</a:t>
            </a:r>
          </a:p>
          <a:p>
            <a:pPr marL="742950" indent="-742950">
              <a:buFont typeface="+mj-lt"/>
              <a:buAutoNum type="arabicPeriod"/>
            </a:pPr>
            <a:r>
              <a:rPr lang="en-US" dirty="0" smtClean="0"/>
              <a:t>Dashboard</a:t>
            </a:r>
          </a:p>
          <a:p>
            <a:pPr marL="742950" indent="-742950">
              <a:buAutoNum type="arabicPeriod" startAt="3"/>
            </a:pPr>
            <a:r>
              <a:rPr lang="en-US" dirty="0" smtClean="0"/>
              <a:t>Appearance, WordPress Themes.</a:t>
            </a:r>
          </a:p>
          <a:p>
            <a:pPr marL="742950" indent="-742950">
              <a:buAutoNum type="arabicPeriod" startAt="3"/>
            </a:pPr>
            <a:r>
              <a:rPr lang="en-US" dirty="0" err="1" smtClean="0"/>
              <a:t>Wiget</a:t>
            </a:r>
            <a:endParaRPr lang="en-US" dirty="0" smtClean="0"/>
          </a:p>
          <a:p>
            <a:pPr marL="742950" indent="-742950">
              <a:buAutoNum type="arabicPeriod" startAt="3"/>
            </a:pPr>
            <a:r>
              <a:rPr lang="en-US" dirty="0" smtClean="0"/>
              <a:t>Plugin</a:t>
            </a:r>
            <a:endParaRPr lang="en-US" dirty="0"/>
          </a:p>
        </p:txBody>
      </p:sp>
    </p:spTree>
    <p:extLst>
      <p:ext uri="{BB962C8B-B14F-4D97-AF65-F5344CB8AC3E}">
        <p14:creationId xmlns:p14="http://schemas.microsoft.com/office/powerpoint/2010/main" val="150235025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9789098" cy="1793090"/>
          </a:xfrm>
        </p:spPr>
        <p:txBody>
          <a:bodyPr/>
          <a:lstStyle/>
          <a:p>
            <a:r>
              <a:rPr lang="en-GB" dirty="0" smtClean="0"/>
              <a:t>Tech Course @PTIT FY17</a:t>
            </a:r>
            <a:br>
              <a:rPr lang="en-GB" dirty="0" smtClean="0"/>
            </a:br>
            <a:r>
              <a:rPr lang="en-GB" dirty="0" smtClean="0"/>
              <a:t>Day 2 – Code themes </a:t>
            </a:r>
            <a:r>
              <a:rPr lang="en-GB" smtClean="0"/>
              <a:t>for WordPress</a:t>
            </a:r>
            <a:endParaRPr lang="en-GB" dirty="0"/>
          </a:p>
        </p:txBody>
      </p:sp>
      <p:sp>
        <p:nvSpPr>
          <p:cNvPr id="3" name="Text Placeholder 2"/>
          <p:cNvSpPr>
            <a:spLocks noGrp="1"/>
          </p:cNvSpPr>
          <p:nvPr>
            <p:ph type="body" sz="quarter" idx="12"/>
          </p:nvPr>
        </p:nvSpPr>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54393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194" y="174502"/>
            <a:ext cx="11655840" cy="899665"/>
          </a:xfrm>
        </p:spPr>
        <p:txBody>
          <a:bodyPr/>
          <a:lstStyle/>
          <a:p>
            <a:r>
              <a:rPr lang="en-GB" dirty="0" err="1" smtClean="0"/>
              <a:t>Cấu</a:t>
            </a:r>
            <a:r>
              <a:rPr lang="en-GB" dirty="0" smtClean="0"/>
              <a:t> </a:t>
            </a:r>
            <a:r>
              <a:rPr lang="en-GB" dirty="0" err="1" smtClean="0"/>
              <a:t>trúc</a:t>
            </a:r>
            <a:r>
              <a:rPr lang="en-GB" dirty="0" smtClean="0"/>
              <a:t> </a:t>
            </a:r>
            <a:r>
              <a:rPr lang="en-GB" dirty="0" err="1" smtClean="0"/>
              <a:t>giao</a:t>
            </a:r>
            <a:r>
              <a:rPr lang="en-GB" dirty="0" smtClean="0"/>
              <a:t> </a:t>
            </a:r>
            <a:r>
              <a:rPr lang="en-GB" dirty="0" err="1" smtClean="0"/>
              <a:t>diện</a:t>
            </a:r>
            <a:r>
              <a:rPr lang="en-GB" dirty="0" smtClean="0"/>
              <a:t> </a:t>
            </a:r>
            <a:r>
              <a:rPr lang="en-GB" dirty="0" err="1" smtClean="0"/>
              <a:t>trong</a:t>
            </a:r>
            <a:r>
              <a:rPr lang="en-GB" dirty="0" smtClean="0"/>
              <a:t> WordPress</a:t>
            </a:r>
            <a:endParaRPr lang="en-GB" dirty="0"/>
          </a:p>
        </p:txBody>
      </p:sp>
      <p:sp>
        <p:nvSpPr>
          <p:cNvPr id="2" name="Text Placeholder 1"/>
          <p:cNvSpPr>
            <a:spLocks noGrp="1"/>
          </p:cNvSpPr>
          <p:nvPr>
            <p:ph type="body" sz="quarter" idx="10"/>
          </p:nvPr>
        </p:nvSpPr>
        <p:spPr>
          <a:xfrm>
            <a:off x="6844145" y="1415007"/>
            <a:ext cx="2826328" cy="5539978"/>
          </a:xfrm>
        </p:spPr>
        <p:txBody>
          <a:bodyPr/>
          <a:lstStyle/>
          <a:p>
            <a:r>
              <a:rPr lang="en-US" sz="2000" dirty="0" err="1"/>
              <a:t>functions.php</a:t>
            </a:r>
            <a:endParaRPr lang="en-US" sz="2000" dirty="0"/>
          </a:p>
          <a:p>
            <a:r>
              <a:rPr lang="en-US" sz="2000" dirty="0" err="1"/>
              <a:t>index.php</a:t>
            </a:r>
            <a:endParaRPr lang="en-US" sz="2000" dirty="0"/>
          </a:p>
          <a:p>
            <a:r>
              <a:rPr lang="en-US" sz="2000" dirty="0" err="1"/>
              <a:t>header.php</a:t>
            </a:r>
            <a:endParaRPr lang="en-US" sz="2000" dirty="0"/>
          </a:p>
          <a:p>
            <a:r>
              <a:rPr lang="en-US" sz="2000" dirty="0" err="1"/>
              <a:t>footer.php</a:t>
            </a:r>
            <a:endParaRPr lang="en-US" sz="2000" dirty="0"/>
          </a:p>
          <a:p>
            <a:r>
              <a:rPr lang="en-US" sz="2000" dirty="0" err="1"/>
              <a:t>page.php</a:t>
            </a:r>
            <a:endParaRPr lang="en-US" sz="2000" dirty="0"/>
          </a:p>
          <a:p>
            <a:r>
              <a:rPr lang="en-US" sz="2000" dirty="0" err="1"/>
              <a:t>single.php</a:t>
            </a:r>
            <a:endParaRPr lang="en-US" sz="2000" dirty="0"/>
          </a:p>
          <a:p>
            <a:r>
              <a:rPr lang="en-US" sz="2000" dirty="0" err="1"/>
              <a:t>content.php</a:t>
            </a:r>
            <a:endParaRPr lang="en-US" sz="2000" dirty="0"/>
          </a:p>
          <a:p>
            <a:r>
              <a:rPr lang="en-US" sz="2000" dirty="0"/>
              <a:t>content-</a:t>
            </a:r>
            <a:r>
              <a:rPr lang="en-US" sz="2000" dirty="0" err="1"/>
              <a:t>none.php</a:t>
            </a:r>
            <a:endParaRPr lang="en-US" sz="2000" dirty="0"/>
          </a:p>
          <a:p>
            <a:r>
              <a:rPr lang="en-US" sz="2000" dirty="0" err="1"/>
              <a:t>archive.php</a:t>
            </a:r>
            <a:endParaRPr lang="en-US" sz="2000" dirty="0"/>
          </a:p>
          <a:p>
            <a:r>
              <a:rPr lang="en-US" sz="2000" dirty="0" err="1"/>
              <a:t>search.php</a:t>
            </a:r>
            <a:endParaRPr lang="en-US" sz="2000" dirty="0"/>
          </a:p>
          <a:p>
            <a:r>
              <a:rPr lang="en-US" sz="2000" dirty="0" err="1"/>
              <a:t>author.php</a:t>
            </a:r>
            <a:endParaRPr lang="en-US" sz="2000" dirty="0"/>
          </a:p>
          <a:p>
            <a:r>
              <a:rPr lang="en-US" sz="2000" dirty="0"/>
              <a:t>404.php</a:t>
            </a:r>
          </a:p>
          <a:p>
            <a:r>
              <a:rPr lang="en-US" sz="2000" dirty="0" err="1"/>
              <a:t>sidebar.php</a:t>
            </a:r>
            <a:endParaRPr lang="en-US" sz="2000" dirty="0"/>
          </a:p>
          <a:p>
            <a:endParaRPr lang="en-US" sz="2400" dirty="0" smtClean="0"/>
          </a:p>
          <a:p>
            <a:r>
              <a:rPr lang="en-US" sz="2400" dirty="0" smtClean="0"/>
              <a:t> </a:t>
            </a:r>
            <a:endParaRPr lang="en-US" sz="2400" dirty="0"/>
          </a:p>
          <a:p>
            <a:pPr lvl="1"/>
            <a:endParaRPr lang="en-US" sz="1200" dirty="0"/>
          </a:p>
        </p:txBody>
      </p:sp>
      <p:sp>
        <p:nvSpPr>
          <p:cNvPr id="4" name="Rounded Rectangle 3"/>
          <p:cNvSpPr/>
          <p:nvPr/>
        </p:nvSpPr>
        <p:spPr bwMode="auto">
          <a:xfrm>
            <a:off x="1381285" y="1260762"/>
            <a:ext cx="3020291" cy="62345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Root Themes Folder</a:t>
            </a:r>
          </a:p>
        </p:txBody>
      </p:sp>
      <p:cxnSp>
        <p:nvCxnSpPr>
          <p:cNvPr id="6" name="Straight Arrow Connector 5"/>
          <p:cNvCxnSpPr/>
          <p:nvPr/>
        </p:nvCxnSpPr>
        <p:spPr>
          <a:xfrm>
            <a:off x="4558146" y="1572490"/>
            <a:ext cx="1413163"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2873" y="1572490"/>
            <a:ext cx="0" cy="420485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12873" y="1572490"/>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12873" y="2057399"/>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12873" y="2362199"/>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12873" y="2722417"/>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12873" y="3054926"/>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2873" y="3401290"/>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012873" y="3674917"/>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12873" y="4038599"/>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12873" y="4398818"/>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012873" y="4745180"/>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12873" y="5063836"/>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12873" y="5368636"/>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12873" y="5756563"/>
            <a:ext cx="858982"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848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1000" fill="hold"/>
                                        <p:tgtEl>
                                          <p:spTgt spid="16"/>
                                        </p:tgtEl>
                                        <p:attrNameLst>
                                          <p:attrName>ppt_w</p:attrName>
                                        </p:attrNameLst>
                                      </p:cBhvr>
                                      <p:tavLst>
                                        <p:tav tm="0">
                                          <p:val>
                                            <p:strVal val="#ppt_w*0.70"/>
                                          </p:val>
                                        </p:tav>
                                        <p:tav tm="100000">
                                          <p:val>
                                            <p:strVal val="#ppt_w"/>
                                          </p:val>
                                        </p:tav>
                                      </p:tavLst>
                                    </p:anim>
                                    <p:anim calcmode="lin" valueType="num">
                                      <p:cBhvr>
                                        <p:cTn id="21" dur="1000" fill="hold"/>
                                        <p:tgtEl>
                                          <p:spTgt spid="16"/>
                                        </p:tgtEl>
                                        <p:attrNameLst>
                                          <p:attrName>ppt_h</p:attrName>
                                        </p:attrNameLst>
                                      </p:cBhvr>
                                      <p:tavLst>
                                        <p:tav tm="0">
                                          <p:val>
                                            <p:strVal val="#ppt_h"/>
                                          </p:val>
                                        </p:tav>
                                        <p:tav tm="100000">
                                          <p:val>
                                            <p:strVal val="#ppt_h"/>
                                          </p:val>
                                        </p:tav>
                                      </p:tavLst>
                                    </p:anim>
                                    <p:animEffect transition="in" filter="fade">
                                      <p:cBhvr>
                                        <p:cTn id="22" dur="1000"/>
                                        <p:tgtEl>
                                          <p:spTgt spid="16"/>
                                        </p:tgtEl>
                                      </p:cBhvr>
                                    </p:animEffect>
                                  </p:childTnLst>
                                </p:cTn>
                              </p:par>
                              <p:par>
                                <p:cTn id="23" presetID="55"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strVal val="#ppt_w*0.70"/>
                                          </p:val>
                                        </p:tav>
                                        <p:tav tm="100000">
                                          <p:val>
                                            <p:strVal val="#ppt_w"/>
                                          </p:val>
                                        </p:tav>
                                      </p:tavLst>
                                    </p:anim>
                                    <p:anim calcmode="lin" valueType="num">
                                      <p:cBhvr>
                                        <p:cTn id="26" dur="1000" fill="hold"/>
                                        <p:tgtEl>
                                          <p:spTgt spid="22"/>
                                        </p:tgtEl>
                                        <p:attrNameLst>
                                          <p:attrName>ppt_h</p:attrName>
                                        </p:attrNameLst>
                                      </p:cBhvr>
                                      <p:tavLst>
                                        <p:tav tm="0">
                                          <p:val>
                                            <p:strVal val="#ppt_h"/>
                                          </p:val>
                                        </p:tav>
                                        <p:tav tm="100000">
                                          <p:val>
                                            <p:strVal val="#ppt_h"/>
                                          </p:val>
                                        </p:tav>
                                      </p:tavLst>
                                    </p:anim>
                                    <p:animEffect transition="in" filter="fade">
                                      <p:cBhvr>
                                        <p:cTn id="27" dur="1000"/>
                                        <p:tgtEl>
                                          <p:spTgt spid="22"/>
                                        </p:tgtEl>
                                      </p:cBhvr>
                                    </p:animEffect>
                                  </p:childTnLst>
                                </p:cTn>
                              </p:par>
                              <p:par>
                                <p:cTn id="28" presetID="55"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0.70"/>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par>
                                <p:cTn id="33" presetID="55"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strVal val="#ppt_w*0.70"/>
                                          </p:val>
                                        </p:tav>
                                        <p:tav tm="100000">
                                          <p:val>
                                            <p:strVal val="#ppt_w"/>
                                          </p:val>
                                        </p:tav>
                                      </p:tavLst>
                                    </p:anim>
                                    <p:anim calcmode="lin" valueType="num">
                                      <p:cBhvr>
                                        <p:cTn id="36" dur="1000" fill="hold"/>
                                        <p:tgtEl>
                                          <p:spTgt spid="23"/>
                                        </p:tgtEl>
                                        <p:attrNameLst>
                                          <p:attrName>ppt_h</p:attrName>
                                        </p:attrNameLst>
                                      </p:cBhvr>
                                      <p:tavLst>
                                        <p:tav tm="0">
                                          <p:val>
                                            <p:strVal val="#ppt_h"/>
                                          </p:val>
                                        </p:tav>
                                        <p:tav tm="100000">
                                          <p:val>
                                            <p:strVal val="#ppt_h"/>
                                          </p:val>
                                        </p:tav>
                                      </p:tavLst>
                                    </p:anim>
                                    <p:animEffect transition="in" filter="fade">
                                      <p:cBhvr>
                                        <p:cTn id="37" dur="1000"/>
                                        <p:tgtEl>
                                          <p:spTgt spid="23"/>
                                        </p:tgtEl>
                                      </p:cBhvr>
                                    </p:animEffect>
                                  </p:childTnLst>
                                </p:cTn>
                              </p:par>
                              <p:par>
                                <p:cTn id="38" presetID="55"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1000" fill="hold"/>
                                        <p:tgtEl>
                                          <p:spTgt spid="24"/>
                                        </p:tgtEl>
                                        <p:attrNameLst>
                                          <p:attrName>ppt_w</p:attrName>
                                        </p:attrNameLst>
                                      </p:cBhvr>
                                      <p:tavLst>
                                        <p:tav tm="0">
                                          <p:val>
                                            <p:strVal val="#ppt_w*0.70"/>
                                          </p:val>
                                        </p:tav>
                                        <p:tav tm="100000">
                                          <p:val>
                                            <p:strVal val="#ppt_w"/>
                                          </p:val>
                                        </p:tav>
                                      </p:tavLst>
                                    </p:anim>
                                    <p:anim calcmode="lin" valueType="num">
                                      <p:cBhvr>
                                        <p:cTn id="41" dur="1000" fill="hold"/>
                                        <p:tgtEl>
                                          <p:spTgt spid="24"/>
                                        </p:tgtEl>
                                        <p:attrNameLst>
                                          <p:attrName>ppt_h</p:attrName>
                                        </p:attrNameLst>
                                      </p:cBhvr>
                                      <p:tavLst>
                                        <p:tav tm="0">
                                          <p:val>
                                            <p:strVal val="#ppt_h"/>
                                          </p:val>
                                        </p:tav>
                                        <p:tav tm="100000">
                                          <p:val>
                                            <p:strVal val="#ppt_h"/>
                                          </p:val>
                                        </p:tav>
                                      </p:tavLst>
                                    </p:anim>
                                    <p:animEffect transition="in" filter="fade">
                                      <p:cBhvr>
                                        <p:cTn id="42" dur="1000"/>
                                        <p:tgtEl>
                                          <p:spTgt spid="24"/>
                                        </p:tgtEl>
                                      </p:cBhvr>
                                    </p:animEffect>
                                  </p:childTnLst>
                                </p:cTn>
                              </p:par>
                              <p:par>
                                <p:cTn id="43" presetID="55"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1000" fill="hold"/>
                                        <p:tgtEl>
                                          <p:spTgt spid="25"/>
                                        </p:tgtEl>
                                        <p:attrNameLst>
                                          <p:attrName>ppt_w</p:attrName>
                                        </p:attrNameLst>
                                      </p:cBhvr>
                                      <p:tavLst>
                                        <p:tav tm="0">
                                          <p:val>
                                            <p:strVal val="#ppt_w*0.70"/>
                                          </p:val>
                                        </p:tav>
                                        <p:tav tm="100000">
                                          <p:val>
                                            <p:strVal val="#ppt_w"/>
                                          </p:val>
                                        </p:tav>
                                      </p:tavLst>
                                    </p:anim>
                                    <p:anim calcmode="lin" valueType="num">
                                      <p:cBhvr>
                                        <p:cTn id="46" dur="1000" fill="hold"/>
                                        <p:tgtEl>
                                          <p:spTgt spid="25"/>
                                        </p:tgtEl>
                                        <p:attrNameLst>
                                          <p:attrName>ppt_h</p:attrName>
                                        </p:attrNameLst>
                                      </p:cBhvr>
                                      <p:tavLst>
                                        <p:tav tm="0">
                                          <p:val>
                                            <p:strVal val="#ppt_h"/>
                                          </p:val>
                                        </p:tav>
                                        <p:tav tm="100000">
                                          <p:val>
                                            <p:strVal val="#ppt_h"/>
                                          </p:val>
                                        </p:tav>
                                      </p:tavLst>
                                    </p:anim>
                                    <p:animEffect transition="in" filter="fade">
                                      <p:cBhvr>
                                        <p:cTn id="47" dur="1000"/>
                                        <p:tgtEl>
                                          <p:spTgt spid="25"/>
                                        </p:tgtEl>
                                      </p:cBhvr>
                                    </p:animEffect>
                                  </p:childTnLst>
                                </p:cTn>
                              </p:par>
                              <p:par>
                                <p:cTn id="48" presetID="55"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1000" fill="hold"/>
                                        <p:tgtEl>
                                          <p:spTgt spid="26"/>
                                        </p:tgtEl>
                                        <p:attrNameLst>
                                          <p:attrName>ppt_w</p:attrName>
                                        </p:attrNameLst>
                                      </p:cBhvr>
                                      <p:tavLst>
                                        <p:tav tm="0">
                                          <p:val>
                                            <p:strVal val="#ppt_w*0.70"/>
                                          </p:val>
                                        </p:tav>
                                        <p:tav tm="100000">
                                          <p:val>
                                            <p:strVal val="#ppt_w"/>
                                          </p:val>
                                        </p:tav>
                                      </p:tavLst>
                                    </p:anim>
                                    <p:anim calcmode="lin" valueType="num">
                                      <p:cBhvr>
                                        <p:cTn id="51" dur="1000" fill="hold"/>
                                        <p:tgtEl>
                                          <p:spTgt spid="26"/>
                                        </p:tgtEl>
                                        <p:attrNameLst>
                                          <p:attrName>ppt_h</p:attrName>
                                        </p:attrNameLst>
                                      </p:cBhvr>
                                      <p:tavLst>
                                        <p:tav tm="0">
                                          <p:val>
                                            <p:strVal val="#ppt_h"/>
                                          </p:val>
                                        </p:tav>
                                        <p:tav tm="100000">
                                          <p:val>
                                            <p:strVal val="#ppt_h"/>
                                          </p:val>
                                        </p:tav>
                                      </p:tavLst>
                                    </p:anim>
                                    <p:animEffect transition="in" filter="fade">
                                      <p:cBhvr>
                                        <p:cTn id="52" dur="1000"/>
                                        <p:tgtEl>
                                          <p:spTgt spid="26"/>
                                        </p:tgtEl>
                                      </p:cBhvr>
                                    </p:animEffect>
                                  </p:childTnLst>
                                </p:cTn>
                              </p:par>
                              <p:par>
                                <p:cTn id="53" presetID="55"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1000" fill="hold"/>
                                        <p:tgtEl>
                                          <p:spTgt spid="27"/>
                                        </p:tgtEl>
                                        <p:attrNameLst>
                                          <p:attrName>ppt_w</p:attrName>
                                        </p:attrNameLst>
                                      </p:cBhvr>
                                      <p:tavLst>
                                        <p:tav tm="0">
                                          <p:val>
                                            <p:strVal val="#ppt_w*0.70"/>
                                          </p:val>
                                        </p:tav>
                                        <p:tav tm="100000">
                                          <p:val>
                                            <p:strVal val="#ppt_w"/>
                                          </p:val>
                                        </p:tav>
                                      </p:tavLst>
                                    </p:anim>
                                    <p:anim calcmode="lin" valueType="num">
                                      <p:cBhvr>
                                        <p:cTn id="56" dur="1000" fill="hold"/>
                                        <p:tgtEl>
                                          <p:spTgt spid="27"/>
                                        </p:tgtEl>
                                        <p:attrNameLst>
                                          <p:attrName>ppt_h</p:attrName>
                                        </p:attrNameLst>
                                      </p:cBhvr>
                                      <p:tavLst>
                                        <p:tav tm="0">
                                          <p:val>
                                            <p:strVal val="#ppt_h"/>
                                          </p:val>
                                        </p:tav>
                                        <p:tav tm="100000">
                                          <p:val>
                                            <p:strVal val="#ppt_h"/>
                                          </p:val>
                                        </p:tav>
                                      </p:tavLst>
                                    </p:anim>
                                    <p:animEffect transition="in" filter="fade">
                                      <p:cBhvr>
                                        <p:cTn id="57" dur="1000"/>
                                        <p:tgtEl>
                                          <p:spTgt spid="27"/>
                                        </p:tgtEl>
                                      </p:cBhvr>
                                    </p:animEffect>
                                  </p:childTnLst>
                                </p:cTn>
                              </p:par>
                              <p:par>
                                <p:cTn id="58" presetID="55"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1000" fill="hold"/>
                                        <p:tgtEl>
                                          <p:spTgt spid="28"/>
                                        </p:tgtEl>
                                        <p:attrNameLst>
                                          <p:attrName>ppt_w</p:attrName>
                                        </p:attrNameLst>
                                      </p:cBhvr>
                                      <p:tavLst>
                                        <p:tav tm="0">
                                          <p:val>
                                            <p:strVal val="#ppt_w*0.70"/>
                                          </p:val>
                                        </p:tav>
                                        <p:tav tm="100000">
                                          <p:val>
                                            <p:strVal val="#ppt_w"/>
                                          </p:val>
                                        </p:tav>
                                      </p:tavLst>
                                    </p:anim>
                                    <p:anim calcmode="lin" valueType="num">
                                      <p:cBhvr>
                                        <p:cTn id="61" dur="1000" fill="hold"/>
                                        <p:tgtEl>
                                          <p:spTgt spid="28"/>
                                        </p:tgtEl>
                                        <p:attrNameLst>
                                          <p:attrName>ppt_h</p:attrName>
                                        </p:attrNameLst>
                                      </p:cBhvr>
                                      <p:tavLst>
                                        <p:tav tm="0">
                                          <p:val>
                                            <p:strVal val="#ppt_h"/>
                                          </p:val>
                                        </p:tav>
                                        <p:tav tm="100000">
                                          <p:val>
                                            <p:strVal val="#ppt_h"/>
                                          </p:val>
                                        </p:tav>
                                      </p:tavLst>
                                    </p:anim>
                                    <p:animEffect transition="in" filter="fade">
                                      <p:cBhvr>
                                        <p:cTn id="62" dur="1000"/>
                                        <p:tgtEl>
                                          <p:spTgt spid="28"/>
                                        </p:tgtEl>
                                      </p:cBhvr>
                                    </p:animEffect>
                                  </p:childTnLst>
                                </p:cTn>
                              </p:par>
                              <p:par>
                                <p:cTn id="63" presetID="55"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1000" fill="hold"/>
                                        <p:tgtEl>
                                          <p:spTgt spid="29"/>
                                        </p:tgtEl>
                                        <p:attrNameLst>
                                          <p:attrName>ppt_w</p:attrName>
                                        </p:attrNameLst>
                                      </p:cBhvr>
                                      <p:tavLst>
                                        <p:tav tm="0">
                                          <p:val>
                                            <p:strVal val="#ppt_w*0.70"/>
                                          </p:val>
                                        </p:tav>
                                        <p:tav tm="100000">
                                          <p:val>
                                            <p:strVal val="#ppt_w"/>
                                          </p:val>
                                        </p:tav>
                                      </p:tavLst>
                                    </p:anim>
                                    <p:anim calcmode="lin" valueType="num">
                                      <p:cBhvr>
                                        <p:cTn id="66" dur="1000" fill="hold"/>
                                        <p:tgtEl>
                                          <p:spTgt spid="29"/>
                                        </p:tgtEl>
                                        <p:attrNameLst>
                                          <p:attrName>ppt_h</p:attrName>
                                        </p:attrNameLst>
                                      </p:cBhvr>
                                      <p:tavLst>
                                        <p:tav tm="0">
                                          <p:val>
                                            <p:strVal val="#ppt_h"/>
                                          </p:val>
                                        </p:tav>
                                        <p:tav tm="100000">
                                          <p:val>
                                            <p:strVal val="#ppt_h"/>
                                          </p:val>
                                        </p:tav>
                                      </p:tavLst>
                                    </p:anim>
                                    <p:animEffect transition="in" filter="fade">
                                      <p:cBhvr>
                                        <p:cTn id="67" dur="1000"/>
                                        <p:tgtEl>
                                          <p:spTgt spid="29"/>
                                        </p:tgtEl>
                                      </p:cBhvr>
                                    </p:animEffect>
                                  </p:childTnLst>
                                </p:cTn>
                              </p:par>
                              <p:par>
                                <p:cTn id="68" presetID="55"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p:cTn id="70" dur="1000" fill="hold"/>
                                        <p:tgtEl>
                                          <p:spTgt spid="30"/>
                                        </p:tgtEl>
                                        <p:attrNameLst>
                                          <p:attrName>ppt_w</p:attrName>
                                        </p:attrNameLst>
                                      </p:cBhvr>
                                      <p:tavLst>
                                        <p:tav tm="0">
                                          <p:val>
                                            <p:strVal val="#ppt_w*0.70"/>
                                          </p:val>
                                        </p:tav>
                                        <p:tav tm="100000">
                                          <p:val>
                                            <p:strVal val="#ppt_w"/>
                                          </p:val>
                                        </p:tav>
                                      </p:tavLst>
                                    </p:anim>
                                    <p:anim calcmode="lin" valueType="num">
                                      <p:cBhvr>
                                        <p:cTn id="71" dur="1000" fill="hold"/>
                                        <p:tgtEl>
                                          <p:spTgt spid="30"/>
                                        </p:tgtEl>
                                        <p:attrNameLst>
                                          <p:attrName>ppt_h</p:attrName>
                                        </p:attrNameLst>
                                      </p:cBhvr>
                                      <p:tavLst>
                                        <p:tav tm="0">
                                          <p:val>
                                            <p:strVal val="#ppt_h"/>
                                          </p:val>
                                        </p:tav>
                                        <p:tav tm="100000">
                                          <p:val>
                                            <p:strVal val="#ppt_h"/>
                                          </p:val>
                                        </p:tav>
                                      </p:tavLst>
                                    </p:anim>
                                    <p:animEffect transition="in" filter="fade">
                                      <p:cBhvr>
                                        <p:cTn id="72" dur="1000"/>
                                        <p:tgtEl>
                                          <p:spTgt spid="30"/>
                                        </p:tgtEl>
                                      </p:cBhvr>
                                    </p:animEffect>
                                  </p:childTnLst>
                                </p:cTn>
                              </p:par>
                              <p:par>
                                <p:cTn id="73" presetID="55"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p:cTn id="75" dur="1000" fill="hold"/>
                                        <p:tgtEl>
                                          <p:spTgt spid="31"/>
                                        </p:tgtEl>
                                        <p:attrNameLst>
                                          <p:attrName>ppt_w</p:attrName>
                                        </p:attrNameLst>
                                      </p:cBhvr>
                                      <p:tavLst>
                                        <p:tav tm="0">
                                          <p:val>
                                            <p:strVal val="#ppt_w*0.70"/>
                                          </p:val>
                                        </p:tav>
                                        <p:tav tm="100000">
                                          <p:val>
                                            <p:strVal val="#ppt_w"/>
                                          </p:val>
                                        </p:tav>
                                      </p:tavLst>
                                    </p:anim>
                                    <p:anim calcmode="lin" valueType="num">
                                      <p:cBhvr>
                                        <p:cTn id="76" dur="1000" fill="hold"/>
                                        <p:tgtEl>
                                          <p:spTgt spid="31"/>
                                        </p:tgtEl>
                                        <p:attrNameLst>
                                          <p:attrName>ppt_h</p:attrName>
                                        </p:attrNameLst>
                                      </p:cBhvr>
                                      <p:tavLst>
                                        <p:tav tm="0">
                                          <p:val>
                                            <p:strVal val="#ppt_h"/>
                                          </p:val>
                                        </p:tav>
                                        <p:tav tm="100000">
                                          <p:val>
                                            <p:strVal val="#ppt_h"/>
                                          </p:val>
                                        </p:tav>
                                      </p:tavLst>
                                    </p:anim>
                                    <p:animEffect transition="in" filter="fade">
                                      <p:cBhvr>
                                        <p:cTn id="77" dur="1000"/>
                                        <p:tgtEl>
                                          <p:spTgt spid="31"/>
                                        </p:tgtEl>
                                      </p:cBhvr>
                                    </p:animEffect>
                                  </p:childTnLst>
                                </p:cTn>
                              </p:par>
                              <p:par>
                                <p:cTn id="78" presetID="55"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p:cTn id="80" dur="1000" fill="hold"/>
                                        <p:tgtEl>
                                          <p:spTgt spid="32"/>
                                        </p:tgtEl>
                                        <p:attrNameLst>
                                          <p:attrName>ppt_w</p:attrName>
                                        </p:attrNameLst>
                                      </p:cBhvr>
                                      <p:tavLst>
                                        <p:tav tm="0">
                                          <p:val>
                                            <p:strVal val="#ppt_w*0.70"/>
                                          </p:val>
                                        </p:tav>
                                        <p:tav tm="100000">
                                          <p:val>
                                            <p:strVal val="#ppt_w"/>
                                          </p:val>
                                        </p:tav>
                                      </p:tavLst>
                                    </p:anim>
                                    <p:anim calcmode="lin" valueType="num">
                                      <p:cBhvr>
                                        <p:cTn id="81" dur="1000" fill="hold"/>
                                        <p:tgtEl>
                                          <p:spTgt spid="32"/>
                                        </p:tgtEl>
                                        <p:attrNameLst>
                                          <p:attrName>ppt_h</p:attrName>
                                        </p:attrNameLst>
                                      </p:cBhvr>
                                      <p:tavLst>
                                        <p:tav tm="0">
                                          <p:val>
                                            <p:strVal val="#ppt_h"/>
                                          </p:val>
                                        </p:tav>
                                        <p:tav tm="100000">
                                          <p:val>
                                            <p:strVal val="#ppt_h"/>
                                          </p:val>
                                        </p:tav>
                                      </p:tavLst>
                                    </p:anim>
                                    <p:animEffect transition="in" filter="fade">
                                      <p:cBhvr>
                                        <p:cTn id="82" dur="1000"/>
                                        <p:tgtEl>
                                          <p:spTgt spid="32"/>
                                        </p:tgtEl>
                                      </p:cBhvr>
                                    </p:animEffect>
                                  </p:childTnLst>
                                </p:cTn>
                              </p:par>
                              <p:par>
                                <p:cTn id="83" presetID="55"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p:cTn id="85" dur="1000" fill="hold"/>
                                        <p:tgtEl>
                                          <p:spTgt spid="33"/>
                                        </p:tgtEl>
                                        <p:attrNameLst>
                                          <p:attrName>ppt_w</p:attrName>
                                        </p:attrNameLst>
                                      </p:cBhvr>
                                      <p:tavLst>
                                        <p:tav tm="0">
                                          <p:val>
                                            <p:strVal val="#ppt_w*0.70"/>
                                          </p:val>
                                        </p:tav>
                                        <p:tav tm="100000">
                                          <p:val>
                                            <p:strVal val="#ppt_w"/>
                                          </p:val>
                                        </p:tav>
                                      </p:tavLst>
                                    </p:anim>
                                    <p:anim calcmode="lin" valueType="num">
                                      <p:cBhvr>
                                        <p:cTn id="86" dur="1000" fill="hold"/>
                                        <p:tgtEl>
                                          <p:spTgt spid="33"/>
                                        </p:tgtEl>
                                        <p:attrNameLst>
                                          <p:attrName>ppt_h</p:attrName>
                                        </p:attrNameLst>
                                      </p:cBhvr>
                                      <p:tavLst>
                                        <p:tav tm="0">
                                          <p:val>
                                            <p:strVal val="#ppt_h"/>
                                          </p:val>
                                        </p:tav>
                                        <p:tav tm="100000">
                                          <p:val>
                                            <p:strVal val="#ppt_h"/>
                                          </p:val>
                                        </p:tav>
                                      </p:tavLst>
                                    </p:anim>
                                    <p:animEffect transition="in" filter="fade">
                                      <p:cBhvr>
                                        <p:cTn id="87" dur="10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anim calcmode="lin" valueType="num">
                                      <p:cBhvr>
                                        <p:cTn id="92"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93"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4" dur="1000"/>
                                        <p:tgtEl>
                                          <p:spTgt spid="2">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
                                            <p:txEl>
                                              <p:pRg st="1" end="1"/>
                                            </p:txEl>
                                          </p:spTgt>
                                        </p:tgtEl>
                                        <p:attrNameLst>
                                          <p:attrName>style.visibility</p:attrName>
                                        </p:attrNameLst>
                                      </p:cBhvr>
                                      <p:to>
                                        <p:strVal val="visible"/>
                                      </p:to>
                                    </p:set>
                                    <p:anim calcmode="lin" valueType="num">
                                      <p:cBhvr>
                                        <p:cTn id="99"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00"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01" dur="1000"/>
                                        <p:tgtEl>
                                          <p:spTgt spid="2">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
                                            <p:txEl>
                                              <p:pRg st="2" end="2"/>
                                            </p:txEl>
                                          </p:spTgt>
                                        </p:tgtEl>
                                        <p:attrNameLst>
                                          <p:attrName>style.visibility</p:attrName>
                                        </p:attrNameLst>
                                      </p:cBhvr>
                                      <p:to>
                                        <p:strVal val="visible"/>
                                      </p:to>
                                    </p:set>
                                    <p:anim calcmode="lin" valueType="num">
                                      <p:cBhvr>
                                        <p:cTn id="106"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07"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08" dur="1000"/>
                                        <p:tgtEl>
                                          <p:spTgt spid="2">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
                                            <p:txEl>
                                              <p:pRg st="3" end="3"/>
                                            </p:txEl>
                                          </p:spTgt>
                                        </p:tgtEl>
                                        <p:attrNameLst>
                                          <p:attrName>style.visibility</p:attrName>
                                        </p:attrNameLst>
                                      </p:cBhvr>
                                      <p:to>
                                        <p:strVal val="visible"/>
                                      </p:to>
                                    </p:set>
                                    <p:anim calcmode="lin" valueType="num">
                                      <p:cBhvr>
                                        <p:cTn id="113"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114"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115" dur="1000"/>
                                        <p:tgtEl>
                                          <p:spTgt spid="2">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
                                            <p:txEl>
                                              <p:pRg st="4" end="4"/>
                                            </p:txEl>
                                          </p:spTgt>
                                        </p:tgtEl>
                                        <p:attrNameLst>
                                          <p:attrName>style.visibility</p:attrName>
                                        </p:attrNameLst>
                                      </p:cBhvr>
                                      <p:to>
                                        <p:strVal val="visible"/>
                                      </p:to>
                                    </p:set>
                                    <p:anim calcmode="lin" valueType="num">
                                      <p:cBhvr>
                                        <p:cTn id="120"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121"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122" dur="1000"/>
                                        <p:tgtEl>
                                          <p:spTgt spid="2">
                                            <p:txEl>
                                              <p:pRg st="4" end="4"/>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
                                            <p:txEl>
                                              <p:pRg st="5" end="5"/>
                                            </p:txEl>
                                          </p:spTgt>
                                        </p:tgtEl>
                                        <p:attrNameLst>
                                          <p:attrName>style.visibility</p:attrName>
                                        </p:attrNameLst>
                                      </p:cBhvr>
                                      <p:to>
                                        <p:strVal val="visible"/>
                                      </p:to>
                                    </p:set>
                                    <p:anim calcmode="lin" valueType="num">
                                      <p:cBhvr>
                                        <p:cTn id="127" dur="1000" fill="hold"/>
                                        <p:tgtEl>
                                          <p:spTgt spid="2">
                                            <p:txEl>
                                              <p:pRg st="5" end="5"/>
                                            </p:txEl>
                                          </p:spTgt>
                                        </p:tgtEl>
                                        <p:attrNameLst>
                                          <p:attrName>ppt_w</p:attrName>
                                        </p:attrNameLst>
                                      </p:cBhvr>
                                      <p:tavLst>
                                        <p:tav tm="0">
                                          <p:val>
                                            <p:strVal val="#ppt_w*0.70"/>
                                          </p:val>
                                        </p:tav>
                                        <p:tav tm="100000">
                                          <p:val>
                                            <p:strVal val="#ppt_w"/>
                                          </p:val>
                                        </p:tav>
                                      </p:tavLst>
                                    </p:anim>
                                    <p:anim calcmode="lin" valueType="num">
                                      <p:cBhvr>
                                        <p:cTn id="128" dur="1000" fill="hold"/>
                                        <p:tgtEl>
                                          <p:spTgt spid="2">
                                            <p:txEl>
                                              <p:pRg st="5" end="5"/>
                                            </p:txEl>
                                          </p:spTgt>
                                        </p:tgtEl>
                                        <p:attrNameLst>
                                          <p:attrName>ppt_h</p:attrName>
                                        </p:attrNameLst>
                                      </p:cBhvr>
                                      <p:tavLst>
                                        <p:tav tm="0">
                                          <p:val>
                                            <p:strVal val="#ppt_h"/>
                                          </p:val>
                                        </p:tav>
                                        <p:tav tm="100000">
                                          <p:val>
                                            <p:strVal val="#ppt_h"/>
                                          </p:val>
                                        </p:tav>
                                      </p:tavLst>
                                    </p:anim>
                                    <p:animEffect transition="in" filter="fade">
                                      <p:cBhvr>
                                        <p:cTn id="129" dur="1000"/>
                                        <p:tgtEl>
                                          <p:spTgt spid="2">
                                            <p:txEl>
                                              <p:pRg st="5" end="5"/>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
                                            <p:txEl>
                                              <p:pRg st="6" end="6"/>
                                            </p:txEl>
                                          </p:spTgt>
                                        </p:tgtEl>
                                        <p:attrNameLst>
                                          <p:attrName>style.visibility</p:attrName>
                                        </p:attrNameLst>
                                      </p:cBhvr>
                                      <p:to>
                                        <p:strVal val="visible"/>
                                      </p:to>
                                    </p:set>
                                    <p:anim calcmode="lin" valueType="num">
                                      <p:cBhvr>
                                        <p:cTn id="134" dur="1000" fill="hold"/>
                                        <p:tgtEl>
                                          <p:spTgt spid="2">
                                            <p:txEl>
                                              <p:pRg st="6" end="6"/>
                                            </p:txEl>
                                          </p:spTgt>
                                        </p:tgtEl>
                                        <p:attrNameLst>
                                          <p:attrName>ppt_w</p:attrName>
                                        </p:attrNameLst>
                                      </p:cBhvr>
                                      <p:tavLst>
                                        <p:tav tm="0">
                                          <p:val>
                                            <p:strVal val="#ppt_w*0.70"/>
                                          </p:val>
                                        </p:tav>
                                        <p:tav tm="100000">
                                          <p:val>
                                            <p:strVal val="#ppt_w"/>
                                          </p:val>
                                        </p:tav>
                                      </p:tavLst>
                                    </p:anim>
                                    <p:anim calcmode="lin" valueType="num">
                                      <p:cBhvr>
                                        <p:cTn id="135" dur="1000" fill="hold"/>
                                        <p:tgtEl>
                                          <p:spTgt spid="2">
                                            <p:txEl>
                                              <p:pRg st="6" end="6"/>
                                            </p:txEl>
                                          </p:spTgt>
                                        </p:tgtEl>
                                        <p:attrNameLst>
                                          <p:attrName>ppt_h</p:attrName>
                                        </p:attrNameLst>
                                      </p:cBhvr>
                                      <p:tavLst>
                                        <p:tav tm="0">
                                          <p:val>
                                            <p:strVal val="#ppt_h"/>
                                          </p:val>
                                        </p:tav>
                                        <p:tav tm="100000">
                                          <p:val>
                                            <p:strVal val="#ppt_h"/>
                                          </p:val>
                                        </p:tav>
                                      </p:tavLst>
                                    </p:anim>
                                    <p:animEffect transition="in" filter="fade">
                                      <p:cBhvr>
                                        <p:cTn id="136" dur="1000"/>
                                        <p:tgtEl>
                                          <p:spTgt spid="2">
                                            <p:txEl>
                                              <p:pRg st="6" end="6"/>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55" presetClass="entr" presetSubtype="0" fill="hold" grpId="0" nodeType="clickEffect">
                                  <p:stCondLst>
                                    <p:cond delay="0"/>
                                  </p:stCondLst>
                                  <p:childTnLst>
                                    <p:set>
                                      <p:cBhvr>
                                        <p:cTn id="140" dur="1" fill="hold">
                                          <p:stCondLst>
                                            <p:cond delay="0"/>
                                          </p:stCondLst>
                                        </p:cTn>
                                        <p:tgtEl>
                                          <p:spTgt spid="2">
                                            <p:txEl>
                                              <p:pRg st="7" end="7"/>
                                            </p:txEl>
                                          </p:spTgt>
                                        </p:tgtEl>
                                        <p:attrNameLst>
                                          <p:attrName>style.visibility</p:attrName>
                                        </p:attrNameLst>
                                      </p:cBhvr>
                                      <p:to>
                                        <p:strVal val="visible"/>
                                      </p:to>
                                    </p:set>
                                    <p:anim calcmode="lin" valueType="num">
                                      <p:cBhvr>
                                        <p:cTn id="141" dur="1000" fill="hold"/>
                                        <p:tgtEl>
                                          <p:spTgt spid="2">
                                            <p:txEl>
                                              <p:pRg st="7" end="7"/>
                                            </p:txEl>
                                          </p:spTgt>
                                        </p:tgtEl>
                                        <p:attrNameLst>
                                          <p:attrName>ppt_w</p:attrName>
                                        </p:attrNameLst>
                                      </p:cBhvr>
                                      <p:tavLst>
                                        <p:tav tm="0">
                                          <p:val>
                                            <p:strVal val="#ppt_w*0.70"/>
                                          </p:val>
                                        </p:tav>
                                        <p:tav tm="100000">
                                          <p:val>
                                            <p:strVal val="#ppt_w"/>
                                          </p:val>
                                        </p:tav>
                                      </p:tavLst>
                                    </p:anim>
                                    <p:anim calcmode="lin" valueType="num">
                                      <p:cBhvr>
                                        <p:cTn id="142" dur="1000" fill="hold"/>
                                        <p:tgtEl>
                                          <p:spTgt spid="2">
                                            <p:txEl>
                                              <p:pRg st="7" end="7"/>
                                            </p:txEl>
                                          </p:spTgt>
                                        </p:tgtEl>
                                        <p:attrNameLst>
                                          <p:attrName>ppt_h</p:attrName>
                                        </p:attrNameLst>
                                      </p:cBhvr>
                                      <p:tavLst>
                                        <p:tav tm="0">
                                          <p:val>
                                            <p:strVal val="#ppt_h"/>
                                          </p:val>
                                        </p:tav>
                                        <p:tav tm="100000">
                                          <p:val>
                                            <p:strVal val="#ppt_h"/>
                                          </p:val>
                                        </p:tav>
                                      </p:tavLst>
                                    </p:anim>
                                    <p:animEffect transition="in" filter="fade">
                                      <p:cBhvr>
                                        <p:cTn id="143" dur="1000"/>
                                        <p:tgtEl>
                                          <p:spTgt spid="2">
                                            <p:txEl>
                                              <p:pRg st="7" end="7"/>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55" presetClass="entr" presetSubtype="0" fill="hold" grpId="0" nodeType="clickEffect">
                                  <p:stCondLst>
                                    <p:cond delay="0"/>
                                  </p:stCondLst>
                                  <p:childTnLst>
                                    <p:set>
                                      <p:cBhvr>
                                        <p:cTn id="147" dur="1" fill="hold">
                                          <p:stCondLst>
                                            <p:cond delay="0"/>
                                          </p:stCondLst>
                                        </p:cTn>
                                        <p:tgtEl>
                                          <p:spTgt spid="2">
                                            <p:txEl>
                                              <p:pRg st="8" end="8"/>
                                            </p:txEl>
                                          </p:spTgt>
                                        </p:tgtEl>
                                        <p:attrNameLst>
                                          <p:attrName>style.visibility</p:attrName>
                                        </p:attrNameLst>
                                      </p:cBhvr>
                                      <p:to>
                                        <p:strVal val="visible"/>
                                      </p:to>
                                    </p:set>
                                    <p:anim calcmode="lin" valueType="num">
                                      <p:cBhvr>
                                        <p:cTn id="148" dur="1000" fill="hold"/>
                                        <p:tgtEl>
                                          <p:spTgt spid="2">
                                            <p:txEl>
                                              <p:pRg st="8" end="8"/>
                                            </p:txEl>
                                          </p:spTgt>
                                        </p:tgtEl>
                                        <p:attrNameLst>
                                          <p:attrName>ppt_w</p:attrName>
                                        </p:attrNameLst>
                                      </p:cBhvr>
                                      <p:tavLst>
                                        <p:tav tm="0">
                                          <p:val>
                                            <p:strVal val="#ppt_w*0.70"/>
                                          </p:val>
                                        </p:tav>
                                        <p:tav tm="100000">
                                          <p:val>
                                            <p:strVal val="#ppt_w"/>
                                          </p:val>
                                        </p:tav>
                                      </p:tavLst>
                                    </p:anim>
                                    <p:anim calcmode="lin" valueType="num">
                                      <p:cBhvr>
                                        <p:cTn id="149" dur="1000" fill="hold"/>
                                        <p:tgtEl>
                                          <p:spTgt spid="2">
                                            <p:txEl>
                                              <p:pRg st="8" end="8"/>
                                            </p:txEl>
                                          </p:spTgt>
                                        </p:tgtEl>
                                        <p:attrNameLst>
                                          <p:attrName>ppt_h</p:attrName>
                                        </p:attrNameLst>
                                      </p:cBhvr>
                                      <p:tavLst>
                                        <p:tav tm="0">
                                          <p:val>
                                            <p:strVal val="#ppt_h"/>
                                          </p:val>
                                        </p:tav>
                                        <p:tav tm="100000">
                                          <p:val>
                                            <p:strVal val="#ppt_h"/>
                                          </p:val>
                                        </p:tav>
                                      </p:tavLst>
                                    </p:anim>
                                    <p:animEffect transition="in" filter="fade">
                                      <p:cBhvr>
                                        <p:cTn id="150" dur="1000"/>
                                        <p:tgtEl>
                                          <p:spTgt spid="2">
                                            <p:txEl>
                                              <p:pRg st="8" end="8"/>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55" presetClass="entr" presetSubtype="0" fill="hold" grpId="0" nodeType="clickEffect">
                                  <p:stCondLst>
                                    <p:cond delay="0"/>
                                  </p:stCondLst>
                                  <p:childTnLst>
                                    <p:set>
                                      <p:cBhvr>
                                        <p:cTn id="154" dur="1" fill="hold">
                                          <p:stCondLst>
                                            <p:cond delay="0"/>
                                          </p:stCondLst>
                                        </p:cTn>
                                        <p:tgtEl>
                                          <p:spTgt spid="2">
                                            <p:txEl>
                                              <p:pRg st="9" end="9"/>
                                            </p:txEl>
                                          </p:spTgt>
                                        </p:tgtEl>
                                        <p:attrNameLst>
                                          <p:attrName>style.visibility</p:attrName>
                                        </p:attrNameLst>
                                      </p:cBhvr>
                                      <p:to>
                                        <p:strVal val="visible"/>
                                      </p:to>
                                    </p:set>
                                    <p:anim calcmode="lin" valueType="num">
                                      <p:cBhvr>
                                        <p:cTn id="155" dur="1000" fill="hold"/>
                                        <p:tgtEl>
                                          <p:spTgt spid="2">
                                            <p:txEl>
                                              <p:pRg st="9" end="9"/>
                                            </p:txEl>
                                          </p:spTgt>
                                        </p:tgtEl>
                                        <p:attrNameLst>
                                          <p:attrName>ppt_w</p:attrName>
                                        </p:attrNameLst>
                                      </p:cBhvr>
                                      <p:tavLst>
                                        <p:tav tm="0">
                                          <p:val>
                                            <p:strVal val="#ppt_w*0.70"/>
                                          </p:val>
                                        </p:tav>
                                        <p:tav tm="100000">
                                          <p:val>
                                            <p:strVal val="#ppt_w"/>
                                          </p:val>
                                        </p:tav>
                                      </p:tavLst>
                                    </p:anim>
                                    <p:anim calcmode="lin" valueType="num">
                                      <p:cBhvr>
                                        <p:cTn id="156" dur="1000" fill="hold"/>
                                        <p:tgtEl>
                                          <p:spTgt spid="2">
                                            <p:txEl>
                                              <p:pRg st="9" end="9"/>
                                            </p:txEl>
                                          </p:spTgt>
                                        </p:tgtEl>
                                        <p:attrNameLst>
                                          <p:attrName>ppt_h</p:attrName>
                                        </p:attrNameLst>
                                      </p:cBhvr>
                                      <p:tavLst>
                                        <p:tav tm="0">
                                          <p:val>
                                            <p:strVal val="#ppt_h"/>
                                          </p:val>
                                        </p:tav>
                                        <p:tav tm="100000">
                                          <p:val>
                                            <p:strVal val="#ppt_h"/>
                                          </p:val>
                                        </p:tav>
                                      </p:tavLst>
                                    </p:anim>
                                    <p:animEffect transition="in" filter="fade">
                                      <p:cBhvr>
                                        <p:cTn id="157" dur="1000"/>
                                        <p:tgtEl>
                                          <p:spTgt spid="2">
                                            <p:txEl>
                                              <p:pRg st="9" end="9"/>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55" presetClass="entr" presetSubtype="0" fill="hold" grpId="0" nodeType="clickEffect">
                                  <p:stCondLst>
                                    <p:cond delay="0"/>
                                  </p:stCondLst>
                                  <p:childTnLst>
                                    <p:set>
                                      <p:cBhvr>
                                        <p:cTn id="161" dur="1" fill="hold">
                                          <p:stCondLst>
                                            <p:cond delay="0"/>
                                          </p:stCondLst>
                                        </p:cTn>
                                        <p:tgtEl>
                                          <p:spTgt spid="2">
                                            <p:txEl>
                                              <p:pRg st="10" end="10"/>
                                            </p:txEl>
                                          </p:spTgt>
                                        </p:tgtEl>
                                        <p:attrNameLst>
                                          <p:attrName>style.visibility</p:attrName>
                                        </p:attrNameLst>
                                      </p:cBhvr>
                                      <p:to>
                                        <p:strVal val="visible"/>
                                      </p:to>
                                    </p:set>
                                    <p:anim calcmode="lin" valueType="num">
                                      <p:cBhvr>
                                        <p:cTn id="162" dur="1000" fill="hold"/>
                                        <p:tgtEl>
                                          <p:spTgt spid="2">
                                            <p:txEl>
                                              <p:pRg st="10" end="10"/>
                                            </p:txEl>
                                          </p:spTgt>
                                        </p:tgtEl>
                                        <p:attrNameLst>
                                          <p:attrName>ppt_w</p:attrName>
                                        </p:attrNameLst>
                                      </p:cBhvr>
                                      <p:tavLst>
                                        <p:tav tm="0">
                                          <p:val>
                                            <p:strVal val="#ppt_w*0.70"/>
                                          </p:val>
                                        </p:tav>
                                        <p:tav tm="100000">
                                          <p:val>
                                            <p:strVal val="#ppt_w"/>
                                          </p:val>
                                        </p:tav>
                                      </p:tavLst>
                                    </p:anim>
                                    <p:anim calcmode="lin" valueType="num">
                                      <p:cBhvr>
                                        <p:cTn id="163" dur="1000" fill="hold"/>
                                        <p:tgtEl>
                                          <p:spTgt spid="2">
                                            <p:txEl>
                                              <p:pRg st="10" end="10"/>
                                            </p:txEl>
                                          </p:spTgt>
                                        </p:tgtEl>
                                        <p:attrNameLst>
                                          <p:attrName>ppt_h</p:attrName>
                                        </p:attrNameLst>
                                      </p:cBhvr>
                                      <p:tavLst>
                                        <p:tav tm="0">
                                          <p:val>
                                            <p:strVal val="#ppt_h"/>
                                          </p:val>
                                        </p:tav>
                                        <p:tav tm="100000">
                                          <p:val>
                                            <p:strVal val="#ppt_h"/>
                                          </p:val>
                                        </p:tav>
                                      </p:tavLst>
                                    </p:anim>
                                    <p:animEffect transition="in" filter="fade">
                                      <p:cBhvr>
                                        <p:cTn id="164" dur="1000"/>
                                        <p:tgtEl>
                                          <p:spTgt spid="2">
                                            <p:txEl>
                                              <p:pRg st="10" end="10"/>
                                            </p:txEl>
                                          </p:spTgt>
                                        </p:tgtEl>
                                      </p:cBhvr>
                                    </p:animEffect>
                                  </p:childTnLst>
                                </p:cTn>
                              </p:par>
                            </p:childTnLst>
                          </p:cTn>
                        </p:par>
                      </p:childTnLst>
                    </p:cTn>
                  </p:par>
                  <p:par>
                    <p:cTn id="165" fill="hold">
                      <p:stCondLst>
                        <p:cond delay="indefinite"/>
                      </p:stCondLst>
                      <p:childTnLst>
                        <p:par>
                          <p:cTn id="166" fill="hold">
                            <p:stCondLst>
                              <p:cond delay="0"/>
                            </p:stCondLst>
                            <p:childTnLst>
                              <p:par>
                                <p:cTn id="167" presetID="55" presetClass="entr" presetSubtype="0" fill="hold" grpId="0" nodeType="clickEffect">
                                  <p:stCondLst>
                                    <p:cond delay="0"/>
                                  </p:stCondLst>
                                  <p:childTnLst>
                                    <p:set>
                                      <p:cBhvr>
                                        <p:cTn id="168" dur="1" fill="hold">
                                          <p:stCondLst>
                                            <p:cond delay="0"/>
                                          </p:stCondLst>
                                        </p:cTn>
                                        <p:tgtEl>
                                          <p:spTgt spid="2">
                                            <p:txEl>
                                              <p:pRg st="11" end="11"/>
                                            </p:txEl>
                                          </p:spTgt>
                                        </p:tgtEl>
                                        <p:attrNameLst>
                                          <p:attrName>style.visibility</p:attrName>
                                        </p:attrNameLst>
                                      </p:cBhvr>
                                      <p:to>
                                        <p:strVal val="visible"/>
                                      </p:to>
                                    </p:set>
                                    <p:anim calcmode="lin" valueType="num">
                                      <p:cBhvr>
                                        <p:cTn id="169" dur="1000" fill="hold"/>
                                        <p:tgtEl>
                                          <p:spTgt spid="2">
                                            <p:txEl>
                                              <p:pRg st="11" end="11"/>
                                            </p:txEl>
                                          </p:spTgt>
                                        </p:tgtEl>
                                        <p:attrNameLst>
                                          <p:attrName>ppt_w</p:attrName>
                                        </p:attrNameLst>
                                      </p:cBhvr>
                                      <p:tavLst>
                                        <p:tav tm="0">
                                          <p:val>
                                            <p:strVal val="#ppt_w*0.70"/>
                                          </p:val>
                                        </p:tav>
                                        <p:tav tm="100000">
                                          <p:val>
                                            <p:strVal val="#ppt_w"/>
                                          </p:val>
                                        </p:tav>
                                      </p:tavLst>
                                    </p:anim>
                                    <p:anim calcmode="lin" valueType="num">
                                      <p:cBhvr>
                                        <p:cTn id="170" dur="1000" fill="hold"/>
                                        <p:tgtEl>
                                          <p:spTgt spid="2">
                                            <p:txEl>
                                              <p:pRg st="11" end="11"/>
                                            </p:txEl>
                                          </p:spTgt>
                                        </p:tgtEl>
                                        <p:attrNameLst>
                                          <p:attrName>ppt_h</p:attrName>
                                        </p:attrNameLst>
                                      </p:cBhvr>
                                      <p:tavLst>
                                        <p:tav tm="0">
                                          <p:val>
                                            <p:strVal val="#ppt_h"/>
                                          </p:val>
                                        </p:tav>
                                        <p:tav tm="100000">
                                          <p:val>
                                            <p:strVal val="#ppt_h"/>
                                          </p:val>
                                        </p:tav>
                                      </p:tavLst>
                                    </p:anim>
                                    <p:animEffect transition="in" filter="fade">
                                      <p:cBhvr>
                                        <p:cTn id="171" dur="1000"/>
                                        <p:tgtEl>
                                          <p:spTgt spid="2">
                                            <p:txEl>
                                              <p:pRg st="11" end="11"/>
                                            </p:txEl>
                                          </p:spTgt>
                                        </p:tgtEl>
                                      </p:cBhvr>
                                    </p:animEffect>
                                  </p:childTnLst>
                                </p:cTn>
                              </p:par>
                            </p:childTnLst>
                          </p:cTn>
                        </p:par>
                      </p:childTnLst>
                    </p:cTn>
                  </p:par>
                  <p:par>
                    <p:cTn id="172" fill="hold">
                      <p:stCondLst>
                        <p:cond delay="indefinite"/>
                      </p:stCondLst>
                      <p:childTnLst>
                        <p:par>
                          <p:cTn id="173" fill="hold">
                            <p:stCondLst>
                              <p:cond delay="0"/>
                            </p:stCondLst>
                            <p:childTnLst>
                              <p:par>
                                <p:cTn id="174" presetID="55" presetClass="entr" presetSubtype="0" fill="hold" grpId="0" nodeType="clickEffect">
                                  <p:stCondLst>
                                    <p:cond delay="0"/>
                                  </p:stCondLst>
                                  <p:childTnLst>
                                    <p:set>
                                      <p:cBhvr>
                                        <p:cTn id="175" dur="1" fill="hold">
                                          <p:stCondLst>
                                            <p:cond delay="0"/>
                                          </p:stCondLst>
                                        </p:cTn>
                                        <p:tgtEl>
                                          <p:spTgt spid="2">
                                            <p:txEl>
                                              <p:pRg st="12" end="12"/>
                                            </p:txEl>
                                          </p:spTgt>
                                        </p:tgtEl>
                                        <p:attrNameLst>
                                          <p:attrName>style.visibility</p:attrName>
                                        </p:attrNameLst>
                                      </p:cBhvr>
                                      <p:to>
                                        <p:strVal val="visible"/>
                                      </p:to>
                                    </p:set>
                                    <p:anim calcmode="lin" valueType="num">
                                      <p:cBhvr>
                                        <p:cTn id="176" dur="1000" fill="hold"/>
                                        <p:tgtEl>
                                          <p:spTgt spid="2">
                                            <p:txEl>
                                              <p:pRg st="12" end="12"/>
                                            </p:txEl>
                                          </p:spTgt>
                                        </p:tgtEl>
                                        <p:attrNameLst>
                                          <p:attrName>ppt_w</p:attrName>
                                        </p:attrNameLst>
                                      </p:cBhvr>
                                      <p:tavLst>
                                        <p:tav tm="0">
                                          <p:val>
                                            <p:strVal val="#ppt_w*0.70"/>
                                          </p:val>
                                        </p:tav>
                                        <p:tav tm="100000">
                                          <p:val>
                                            <p:strVal val="#ppt_w"/>
                                          </p:val>
                                        </p:tav>
                                      </p:tavLst>
                                    </p:anim>
                                    <p:anim calcmode="lin" valueType="num">
                                      <p:cBhvr>
                                        <p:cTn id="177" dur="1000" fill="hold"/>
                                        <p:tgtEl>
                                          <p:spTgt spid="2">
                                            <p:txEl>
                                              <p:pRg st="12" end="12"/>
                                            </p:txEl>
                                          </p:spTgt>
                                        </p:tgtEl>
                                        <p:attrNameLst>
                                          <p:attrName>ppt_h</p:attrName>
                                        </p:attrNameLst>
                                      </p:cBhvr>
                                      <p:tavLst>
                                        <p:tav tm="0">
                                          <p:val>
                                            <p:strVal val="#ppt_h"/>
                                          </p:val>
                                        </p:tav>
                                        <p:tav tm="100000">
                                          <p:val>
                                            <p:strVal val="#ppt_h"/>
                                          </p:val>
                                        </p:tav>
                                      </p:tavLst>
                                    </p:anim>
                                    <p:animEffect transition="in" filter="fade">
                                      <p:cBhvr>
                                        <p:cTn id="178" dur="1000"/>
                                        <p:tgtEl>
                                          <p:spTgt spid="2">
                                            <p:txEl>
                                              <p:pRg st="12" end="12"/>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55" presetClass="entr" presetSubtype="0" fill="hold" grpId="0" nodeType="clickEffect">
                                  <p:stCondLst>
                                    <p:cond delay="0"/>
                                  </p:stCondLst>
                                  <p:childTnLst>
                                    <p:set>
                                      <p:cBhvr>
                                        <p:cTn id="182" dur="1" fill="hold">
                                          <p:stCondLst>
                                            <p:cond delay="0"/>
                                          </p:stCondLst>
                                        </p:cTn>
                                        <p:tgtEl>
                                          <p:spTgt spid="2">
                                            <p:txEl>
                                              <p:pRg st="14" end="14"/>
                                            </p:txEl>
                                          </p:spTgt>
                                        </p:tgtEl>
                                        <p:attrNameLst>
                                          <p:attrName>style.visibility</p:attrName>
                                        </p:attrNameLst>
                                      </p:cBhvr>
                                      <p:to>
                                        <p:strVal val="visible"/>
                                      </p:to>
                                    </p:set>
                                    <p:anim calcmode="lin" valueType="num">
                                      <p:cBhvr>
                                        <p:cTn id="183" dur="1000" fill="hold"/>
                                        <p:tgtEl>
                                          <p:spTgt spid="2">
                                            <p:txEl>
                                              <p:pRg st="14" end="14"/>
                                            </p:txEl>
                                          </p:spTgt>
                                        </p:tgtEl>
                                        <p:attrNameLst>
                                          <p:attrName>ppt_w</p:attrName>
                                        </p:attrNameLst>
                                      </p:cBhvr>
                                      <p:tavLst>
                                        <p:tav tm="0">
                                          <p:val>
                                            <p:strVal val="#ppt_w*0.70"/>
                                          </p:val>
                                        </p:tav>
                                        <p:tav tm="100000">
                                          <p:val>
                                            <p:strVal val="#ppt_w"/>
                                          </p:val>
                                        </p:tav>
                                      </p:tavLst>
                                    </p:anim>
                                    <p:anim calcmode="lin" valueType="num">
                                      <p:cBhvr>
                                        <p:cTn id="184" dur="1000" fill="hold"/>
                                        <p:tgtEl>
                                          <p:spTgt spid="2">
                                            <p:txEl>
                                              <p:pRg st="14" end="14"/>
                                            </p:txEl>
                                          </p:spTgt>
                                        </p:tgtEl>
                                        <p:attrNameLst>
                                          <p:attrName>ppt_h</p:attrName>
                                        </p:attrNameLst>
                                      </p:cBhvr>
                                      <p:tavLst>
                                        <p:tav tm="0">
                                          <p:val>
                                            <p:strVal val="#ppt_h"/>
                                          </p:val>
                                        </p:tav>
                                        <p:tav tm="100000">
                                          <p:val>
                                            <p:strVal val="#ppt_h"/>
                                          </p:val>
                                        </p:tav>
                                      </p:tavLst>
                                    </p:anim>
                                    <p:animEffect transition="in" filter="fade">
                                      <p:cBhvr>
                                        <p:cTn id="185" dur="10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a:t>f</a:t>
            </a:r>
            <a:r>
              <a:rPr lang="en-US" dirty="0" err="1" smtClean="0"/>
              <a:t>unctions.php</a:t>
            </a:r>
            <a:endParaRPr lang="en-US" dirty="0"/>
          </a:p>
        </p:txBody>
      </p:sp>
      <p:sp>
        <p:nvSpPr>
          <p:cNvPr id="3" name="Rectangle 2"/>
          <p:cNvSpPr/>
          <p:nvPr/>
        </p:nvSpPr>
        <p:spPr>
          <a:xfrm>
            <a:off x="443342" y="3238185"/>
            <a:ext cx="9712040" cy="830997"/>
          </a:xfrm>
          <a:prstGeom prst="rect">
            <a:avLst/>
          </a:prstGeom>
        </p:spPr>
        <p:txBody>
          <a:bodyPr wrap="square" anchor="ctr">
            <a:spAutoFit/>
          </a:bodyPr>
          <a:lstStyle/>
          <a:p>
            <a:pPr lvl="1" algn="just"/>
            <a:r>
              <a:rPr lang="en-US" sz="2400" dirty="0" err="1" smtClean="0"/>
              <a:t>Là</a:t>
            </a:r>
            <a:r>
              <a:rPr lang="en-US" sz="2400" dirty="0" smtClean="0"/>
              <a:t> </a:t>
            </a:r>
            <a:r>
              <a:rPr lang="en-US" sz="2400" dirty="0" err="1" smtClean="0"/>
              <a:t>một</a:t>
            </a:r>
            <a:r>
              <a:rPr lang="en-US" sz="2400" dirty="0" smtClean="0"/>
              <a:t> </a:t>
            </a:r>
            <a:r>
              <a:rPr lang="en-US" sz="2400" dirty="0"/>
              <a:t>file </a:t>
            </a:r>
            <a:r>
              <a:rPr lang="en-US" sz="2400" dirty="0" err="1"/>
              <a:t>bắt</a:t>
            </a:r>
            <a:r>
              <a:rPr lang="en-US" sz="2400" dirty="0"/>
              <a:t> </a:t>
            </a:r>
            <a:r>
              <a:rPr lang="en-US" sz="2400" dirty="0" err="1"/>
              <a:t>buộc</a:t>
            </a:r>
            <a:r>
              <a:rPr lang="en-US" sz="2400" dirty="0"/>
              <a:t> </a:t>
            </a:r>
            <a:r>
              <a:rPr lang="en-US" sz="2400" dirty="0" err="1"/>
              <a:t>trong</a:t>
            </a:r>
            <a:r>
              <a:rPr lang="en-US" sz="2400" dirty="0"/>
              <a:t> theme </a:t>
            </a:r>
            <a:r>
              <a:rPr lang="en-US" sz="2400" dirty="0" err="1"/>
              <a:t>và</a:t>
            </a:r>
            <a:r>
              <a:rPr lang="en-US" sz="2400" dirty="0"/>
              <a:t> </a:t>
            </a:r>
            <a:r>
              <a:rPr lang="en-US" sz="2400" dirty="0" err="1"/>
              <a:t>nó</a:t>
            </a:r>
            <a:r>
              <a:rPr lang="en-US" sz="2400" dirty="0"/>
              <a:t> </a:t>
            </a:r>
            <a:r>
              <a:rPr lang="en-US" sz="2400" dirty="0" err="1"/>
              <a:t>sẽ</a:t>
            </a:r>
            <a:r>
              <a:rPr lang="en-US" sz="2400" dirty="0"/>
              <a:t> </a:t>
            </a:r>
            <a:r>
              <a:rPr lang="en-US" sz="2400" dirty="0" err="1"/>
              <a:t>chứa</a:t>
            </a:r>
            <a:r>
              <a:rPr lang="en-US" sz="2400" dirty="0"/>
              <a:t> </a:t>
            </a:r>
            <a:r>
              <a:rPr lang="en-US" sz="2400" dirty="0" err="1"/>
              <a:t>các</a:t>
            </a:r>
            <a:r>
              <a:rPr lang="en-US" sz="2400" dirty="0"/>
              <a:t> </a:t>
            </a:r>
            <a:r>
              <a:rPr lang="en-US" sz="2400" dirty="0" err="1"/>
              <a:t>đoạn</a:t>
            </a:r>
            <a:r>
              <a:rPr lang="en-US" sz="2400" dirty="0"/>
              <a:t> code </a:t>
            </a:r>
            <a:r>
              <a:rPr lang="en-US" sz="2400" dirty="0" err="1"/>
              <a:t>nguồn</a:t>
            </a:r>
            <a:r>
              <a:rPr lang="en-US" sz="2400" dirty="0"/>
              <a:t> </a:t>
            </a:r>
            <a:r>
              <a:rPr lang="en-US" sz="2400" dirty="0" err="1"/>
              <a:t>mà</a:t>
            </a:r>
            <a:r>
              <a:rPr lang="en-US" sz="2400" dirty="0"/>
              <a:t> </a:t>
            </a:r>
            <a:r>
              <a:rPr lang="en-US" sz="2400" dirty="0" err="1"/>
              <a:t>bạn</a:t>
            </a:r>
            <a:r>
              <a:rPr lang="en-US" sz="2400" dirty="0"/>
              <a:t> </a:t>
            </a:r>
            <a:r>
              <a:rPr lang="en-US" sz="2400" dirty="0" err="1"/>
              <a:t>muốn</a:t>
            </a:r>
            <a:r>
              <a:rPr lang="en-US" sz="2400" dirty="0"/>
              <a:t> </a:t>
            </a:r>
            <a:r>
              <a:rPr lang="en-US" sz="2400" dirty="0" err="1"/>
              <a:t>nó</a:t>
            </a:r>
            <a:r>
              <a:rPr lang="en-US" sz="2400" dirty="0"/>
              <a:t> </a:t>
            </a:r>
            <a:r>
              <a:rPr lang="en-US" sz="2400" dirty="0" err="1"/>
              <a:t>luôn</a:t>
            </a:r>
            <a:r>
              <a:rPr lang="en-US" sz="2400" dirty="0"/>
              <a:t> </a:t>
            </a:r>
            <a:r>
              <a:rPr lang="en-US" sz="2400" dirty="0" err="1"/>
              <a:t>được</a:t>
            </a:r>
            <a:r>
              <a:rPr lang="en-US" sz="2400" dirty="0"/>
              <a:t> load </a:t>
            </a:r>
            <a:r>
              <a:rPr lang="en-US" sz="2400" dirty="0" err="1"/>
              <a:t>mỗi</a:t>
            </a:r>
            <a:r>
              <a:rPr lang="en-US" sz="2400" dirty="0"/>
              <a:t> </a:t>
            </a:r>
            <a:r>
              <a:rPr lang="en-US" sz="2400" dirty="0" err="1"/>
              <a:t>khi</a:t>
            </a:r>
            <a:r>
              <a:rPr lang="en-US" sz="2400" dirty="0"/>
              <a:t> </a:t>
            </a:r>
            <a:r>
              <a:rPr lang="en-US" sz="2400" dirty="0" err="1"/>
              <a:t>tải</a:t>
            </a:r>
            <a:r>
              <a:rPr lang="en-US" sz="2400" dirty="0"/>
              <a:t> </a:t>
            </a:r>
            <a:r>
              <a:rPr lang="en-US" sz="2400" dirty="0" smtClean="0"/>
              <a:t>website WordPress.</a:t>
            </a:r>
            <a:endParaRPr lang="en-US" sz="2400" dirty="0"/>
          </a:p>
        </p:txBody>
      </p:sp>
    </p:spTree>
    <p:extLst>
      <p:ext uri="{BB962C8B-B14F-4D97-AF65-F5344CB8AC3E}">
        <p14:creationId xmlns:p14="http://schemas.microsoft.com/office/powerpoint/2010/main" val="3783386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a:t>h</a:t>
            </a:r>
            <a:r>
              <a:rPr lang="en-US" dirty="0" err="1" smtClean="0"/>
              <a:t>eader.php</a:t>
            </a:r>
            <a:endParaRPr lang="en-US" dirty="0"/>
          </a:p>
        </p:txBody>
      </p:sp>
      <p:sp>
        <p:nvSpPr>
          <p:cNvPr id="4" name="Rectangle 3"/>
          <p:cNvSpPr/>
          <p:nvPr/>
        </p:nvSpPr>
        <p:spPr>
          <a:xfrm>
            <a:off x="443342" y="3053519"/>
            <a:ext cx="10626440" cy="1200329"/>
          </a:xfrm>
          <a:prstGeom prst="rect">
            <a:avLst/>
          </a:prstGeom>
        </p:spPr>
        <p:txBody>
          <a:bodyPr wrap="square" anchor="ctr">
            <a:spAutoFit/>
          </a:bodyPr>
          <a:lstStyle/>
          <a:p>
            <a:pPr lvl="1" algn="just"/>
            <a:r>
              <a:rPr lang="en-US" sz="2400" dirty="0" err="1" smtClean="0"/>
              <a:t>Là</a:t>
            </a:r>
            <a:r>
              <a:rPr lang="en-US" sz="2400" dirty="0" smtClean="0"/>
              <a:t> </a:t>
            </a:r>
            <a:r>
              <a:rPr lang="en-US" sz="2400" dirty="0" err="1" smtClean="0"/>
              <a:t>một</a:t>
            </a:r>
            <a:r>
              <a:rPr lang="en-US" sz="2400" dirty="0" smtClean="0"/>
              <a:t> file </a:t>
            </a:r>
            <a:r>
              <a:rPr lang="en-US" sz="2400" dirty="0" err="1"/>
              <a:t>chúng</a:t>
            </a:r>
            <a:r>
              <a:rPr lang="en-US" sz="2400" dirty="0"/>
              <a:t> ta </a:t>
            </a:r>
            <a:r>
              <a:rPr lang="en-US" sz="2400" dirty="0" err="1"/>
              <a:t>sẽ</a:t>
            </a:r>
            <a:r>
              <a:rPr lang="en-US" sz="2400" dirty="0"/>
              <a:t> </a:t>
            </a:r>
            <a:r>
              <a:rPr lang="en-US" sz="2400" dirty="0" err="1"/>
              <a:t>khai</a:t>
            </a:r>
            <a:r>
              <a:rPr lang="en-US" sz="2400" dirty="0"/>
              <a:t> </a:t>
            </a:r>
            <a:r>
              <a:rPr lang="en-US" sz="2400" dirty="0" err="1"/>
              <a:t>báo</a:t>
            </a:r>
            <a:r>
              <a:rPr lang="en-US" sz="2400" dirty="0"/>
              <a:t> </a:t>
            </a:r>
            <a:r>
              <a:rPr lang="en-US" sz="2400" dirty="0" err="1"/>
              <a:t>các</a:t>
            </a:r>
            <a:r>
              <a:rPr lang="en-US" sz="2400" dirty="0"/>
              <a:t> </a:t>
            </a:r>
            <a:r>
              <a:rPr lang="en-US" sz="2400" dirty="0" err="1"/>
              <a:t>thẻ</a:t>
            </a:r>
            <a:r>
              <a:rPr lang="en-US" sz="2400" dirty="0"/>
              <a:t> HTML </a:t>
            </a:r>
            <a:r>
              <a:rPr lang="en-US" sz="2400" dirty="0" err="1"/>
              <a:t>cần</a:t>
            </a:r>
            <a:r>
              <a:rPr lang="en-US" sz="2400" dirty="0"/>
              <a:t> </a:t>
            </a:r>
            <a:r>
              <a:rPr lang="en-US" sz="2400" dirty="0" err="1"/>
              <a:t>thiết</a:t>
            </a:r>
            <a:r>
              <a:rPr lang="en-US" sz="2400" dirty="0"/>
              <a:t> </a:t>
            </a:r>
            <a:r>
              <a:rPr lang="en-US" sz="2400" dirty="0" err="1"/>
              <a:t>mà</a:t>
            </a:r>
            <a:r>
              <a:rPr lang="en-US" sz="2400" dirty="0"/>
              <a:t> </a:t>
            </a:r>
            <a:r>
              <a:rPr lang="en-US" sz="2400" dirty="0" err="1"/>
              <a:t>trong</a:t>
            </a:r>
            <a:r>
              <a:rPr lang="en-US" sz="2400" dirty="0"/>
              <a:t> </a:t>
            </a:r>
            <a:r>
              <a:rPr lang="en-US" sz="2400" dirty="0" err="1"/>
              <a:t>một</a:t>
            </a:r>
            <a:r>
              <a:rPr lang="en-US" sz="2400" dirty="0"/>
              <a:t> </a:t>
            </a:r>
            <a:r>
              <a:rPr lang="en-US" sz="2400" dirty="0" err="1"/>
              <a:t>tài</a:t>
            </a:r>
            <a:r>
              <a:rPr lang="en-US" sz="2400" dirty="0"/>
              <a:t> </a:t>
            </a:r>
            <a:r>
              <a:rPr lang="en-US" sz="2400" dirty="0" err="1"/>
              <a:t>liệu</a:t>
            </a:r>
            <a:r>
              <a:rPr lang="en-US" sz="2400" dirty="0"/>
              <a:t> HTML </a:t>
            </a:r>
            <a:r>
              <a:rPr lang="en-US" sz="2400" dirty="0" err="1"/>
              <a:t>chuẩn</a:t>
            </a:r>
            <a:r>
              <a:rPr lang="en-US" sz="2400" dirty="0"/>
              <a:t> </a:t>
            </a:r>
            <a:r>
              <a:rPr lang="en-US" sz="2400" dirty="0" err="1"/>
              <a:t>đều</a:t>
            </a:r>
            <a:r>
              <a:rPr lang="en-US" sz="2400" dirty="0"/>
              <a:t> </a:t>
            </a:r>
            <a:r>
              <a:rPr lang="en-US" sz="2400" dirty="0" err="1"/>
              <a:t>có</a:t>
            </a:r>
            <a:r>
              <a:rPr lang="en-US" sz="2400" dirty="0"/>
              <a:t> </a:t>
            </a:r>
            <a:r>
              <a:rPr lang="en-US" sz="2400" dirty="0" err="1"/>
              <a:t>như</a:t>
            </a:r>
            <a:r>
              <a:rPr lang="en-US" sz="2400" dirty="0"/>
              <a:t> &lt;html&gt;, &lt;head&gt;, &lt;body&gt;,….</a:t>
            </a:r>
            <a:r>
              <a:rPr lang="en-US" sz="2400" dirty="0" err="1"/>
              <a:t>và</a:t>
            </a:r>
            <a:r>
              <a:rPr lang="en-US" sz="2400" dirty="0"/>
              <a:t> </a:t>
            </a:r>
            <a:r>
              <a:rPr lang="en-US" sz="2400" dirty="0" err="1"/>
              <a:t>nhất</a:t>
            </a:r>
            <a:r>
              <a:rPr lang="en-US" sz="2400" dirty="0"/>
              <a:t> </a:t>
            </a:r>
            <a:r>
              <a:rPr lang="en-US" sz="2400" dirty="0" err="1"/>
              <a:t>là</a:t>
            </a:r>
            <a:r>
              <a:rPr lang="en-US" sz="2400" dirty="0"/>
              <a:t> </a:t>
            </a:r>
            <a:r>
              <a:rPr lang="en-US" sz="2400" dirty="0" err="1"/>
              <a:t>phần</a:t>
            </a:r>
            <a:r>
              <a:rPr lang="en-US" sz="2400" dirty="0"/>
              <a:t> </a:t>
            </a:r>
            <a:r>
              <a:rPr lang="en-US" sz="2400" dirty="0" err="1"/>
              <a:t>thẻ</a:t>
            </a:r>
            <a:r>
              <a:rPr lang="en-US" sz="2400" dirty="0"/>
              <a:t> &lt;head&gt; </a:t>
            </a:r>
            <a:r>
              <a:rPr lang="en-US" sz="2400" dirty="0" err="1"/>
              <a:t>là</a:t>
            </a:r>
            <a:r>
              <a:rPr lang="en-US" sz="2400" dirty="0"/>
              <a:t> </a:t>
            </a:r>
            <a:r>
              <a:rPr lang="en-US" sz="2400" dirty="0" err="1"/>
              <a:t>phần</a:t>
            </a:r>
            <a:r>
              <a:rPr lang="en-US" sz="2400" dirty="0"/>
              <a:t> </a:t>
            </a:r>
            <a:r>
              <a:rPr lang="en-US" sz="2400" dirty="0" err="1"/>
              <a:t>quan</a:t>
            </a:r>
            <a:r>
              <a:rPr lang="en-US" sz="2400" dirty="0"/>
              <a:t> </a:t>
            </a:r>
            <a:r>
              <a:rPr lang="en-US" sz="2400" dirty="0" err="1"/>
              <a:t>trọng</a:t>
            </a:r>
            <a:r>
              <a:rPr lang="en-US" sz="2400" dirty="0"/>
              <a:t> </a:t>
            </a:r>
            <a:r>
              <a:rPr lang="en-US" sz="2400" dirty="0" err="1"/>
              <a:t>nhất</a:t>
            </a:r>
            <a:r>
              <a:rPr lang="en-US" sz="2400" dirty="0"/>
              <a:t>. </a:t>
            </a:r>
          </a:p>
        </p:txBody>
      </p:sp>
      <p:sp>
        <p:nvSpPr>
          <p:cNvPr id="5" name="Rectangle 4"/>
          <p:cNvSpPr/>
          <p:nvPr/>
        </p:nvSpPr>
        <p:spPr>
          <a:xfrm>
            <a:off x="443342" y="4500596"/>
            <a:ext cx="10626440" cy="830997"/>
          </a:xfrm>
          <a:prstGeom prst="rect">
            <a:avLst/>
          </a:prstGeom>
        </p:spPr>
        <p:txBody>
          <a:bodyPr wrap="square" anchor="ctr">
            <a:spAutoFit/>
          </a:bodyPr>
          <a:lstStyle/>
          <a:p>
            <a:pPr lvl="1" algn="just"/>
            <a:r>
              <a:rPr lang="en-US" sz="2400" dirty="0" err="1" smtClean="0"/>
              <a:t>Ngoài</a:t>
            </a:r>
            <a:r>
              <a:rPr lang="en-US" sz="2400" dirty="0" smtClean="0"/>
              <a:t> </a:t>
            </a:r>
            <a:r>
              <a:rPr lang="en-US" sz="2400" dirty="0" err="1" smtClean="0"/>
              <a:t>ra</a:t>
            </a:r>
            <a:r>
              <a:rPr lang="en-US" sz="2400" dirty="0" smtClean="0"/>
              <a:t>, </a:t>
            </a:r>
            <a:r>
              <a:rPr lang="en-US" sz="2400" dirty="0" err="1" smtClean="0"/>
              <a:t>chúng</a:t>
            </a:r>
            <a:r>
              <a:rPr lang="en-US" sz="2400" dirty="0" smtClean="0"/>
              <a:t> ta </a:t>
            </a:r>
            <a:r>
              <a:rPr lang="en-US" sz="2400" dirty="0" err="1" smtClean="0"/>
              <a:t>sẽ</a:t>
            </a:r>
            <a:r>
              <a:rPr lang="en-US" sz="2400" dirty="0" smtClean="0"/>
              <a:t> </a:t>
            </a:r>
            <a:r>
              <a:rPr lang="en-US" sz="2400" dirty="0" err="1"/>
              <a:t>viết</a:t>
            </a:r>
            <a:r>
              <a:rPr lang="en-US" sz="2400" dirty="0"/>
              <a:t> </a:t>
            </a:r>
            <a:r>
              <a:rPr lang="en-US" sz="2400" dirty="0" err="1"/>
              <a:t>thêm</a:t>
            </a:r>
            <a:r>
              <a:rPr lang="en-US" sz="2400" dirty="0"/>
              <a:t> </a:t>
            </a:r>
            <a:r>
              <a:rPr lang="en-US" sz="2400" dirty="0" smtClean="0"/>
              <a:t>code </a:t>
            </a:r>
            <a:r>
              <a:rPr lang="en-US" sz="2400" dirty="0" err="1" smtClean="0"/>
              <a:t>hiển</a:t>
            </a:r>
            <a:r>
              <a:rPr lang="en-US" sz="2400" dirty="0" smtClean="0"/>
              <a:t> </a:t>
            </a:r>
            <a:r>
              <a:rPr lang="en-US" sz="2400" dirty="0" err="1"/>
              <a:t>thị</a:t>
            </a:r>
            <a:r>
              <a:rPr lang="en-US" sz="2400" dirty="0"/>
              <a:t> </a:t>
            </a:r>
            <a:r>
              <a:rPr lang="en-US" sz="2400" dirty="0" err="1"/>
              <a:t>tên</a:t>
            </a:r>
            <a:r>
              <a:rPr lang="en-US" sz="2400" dirty="0"/>
              <a:t> website </a:t>
            </a:r>
            <a:r>
              <a:rPr lang="en-US" sz="2400" dirty="0" err="1"/>
              <a:t>và</a:t>
            </a:r>
            <a:r>
              <a:rPr lang="en-US" sz="2400" dirty="0"/>
              <a:t> </a:t>
            </a:r>
            <a:r>
              <a:rPr lang="en-US" sz="2400" dirty="0" smtClean="0"/>
              <a:t>menu </a:t>
            </a:r>
            <a:r>
              <a:rPr lang="en-US" sz="2400" dirty="0" err="1" smtClean="0"/>
              <a:t>cho</a:t>
            </a:r>
            <a:r>
              <a:rPr lang="en-US" sz="2400" dirty="0" smtClean="0"/>
              <a:t> file </a:t>
            </a:r>
            <a:r>
              <a:rPr lang="en-US" sz="2400" dirty="0" err="1" smtClean="0"/>
              <a:t>header.php</a:t>
            </a:r>
            <a:r>
              <a:rPr lang="en-US" sz="2400" dirty="0"/>
              <a:t> </a:t>
            </a:r>
            <a:r>
              <a:rPr lang="en-US" sz="2400" dirty="0" err="1" smtClean="0"/>
              <a:t>để</a:t>
            </a:r>
            <a:r>
              <a:rPr lang="en-US" sz="2400" dirty="0" smtClean="0"/>
              <a:t> </a:t>
            </a:r>
            <a:r>
              <a:rPr lang="en-US" sz="2400" dirty="0" err="1" smtClean="0"/>
              <a:t>nó</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xuất</a:t>
            </a:r>
            <a:r>
              <a:rPr lang="en-US" sz="2400" dirty="0" smtClean="0"/>
              <a:t> </a:t>
            </a:r>
            <a:r>
              <a:rPr lang="en-US" sz="2400" dirty="0" err="1" smtClean="0"/>
              <a:t>hiện</a:t>
            </a:r>
            <a:r>
              <a:rPr lang="en-US" sz="2400" dirty="0" smtClean="0"/>
              <a:t> </a:t>
            </a:r>
            <a:r>
              <a:rPr lang="en-US" sz="2400" dirty="0" err="1" smtClean="0"/>
              <a:t>được</a:t>
            </a:r>
            <a:r>
              <a:rPr lang="en-US" sz="2400" dirty="0" smtClean="0"/>
              <a:t> </a:t>
            </a:r>
            <a:r>
              <a:rPr lang="en-US" sz="2400" dirty="0" err="1" smtClean="0"/>
              <a:t>ở</a:t>
            </a:r>
            <a:r>
              <a:rPr lang="en-US" sz="2400" dirty="0" smtClean="0"/>
              <a:t> </a:t>
            </a:r>
            <a:r>
              <a:rPr lang="en-US" sz="2400" dirty="0" err="1" smtClean="0"/>
              <a:t>mọi</a:t>
            </a:r>
            <a:r>
              <a:rPr lang="en-US" sz="2400" dirty="0" smtClean="0"/>
              <a:t> </a:t>
            </a:r>
            <a:r>
              <a:rPr lang="en-US" sz="2400" dirty="0" err="1" smtClean="0"/>
              <a:t>nơi</a:t>
            </a:r>
            <a:r>
              <a:rPr lang="en-US" sz="2400" dirty="0" smtClean="0"/>
              <a:t>.</a:t>
            </a:r>
            <a:endParaRPr lang="en-US" sz="2400" dirty="0"/>
          </a:p>
        </p:txBody>
      </p:sp>
    </p:spTree>
    <p:extLst>
      <p:ext uri="{BB962C8B-B14F-4D97-AF65-F5344CB8AC3E}">
        <p14:creationId xmlns:p14="http://schemas.microsoft.com/office/powerpoint/2010/main" val="176716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smtClean="0"/>
              <a:t>footer.php</a:t>
            </a:r>
            <a:endParaRPr lang="en-US" dirty="0"/>
          </a:p>
        </p:txBody>
      </p:sp>
      <p:sp>
        <p:nvSpPr>
          <p:cNvPr id="3" name="Rectangle 2"/>
          <p:cNvSpPr/>
          <p:nvPr/>
        </p:nvSpPr>
        <p:spPr>
          <a:xfrm>
            <a:off x="443342" y="3422851"/>
            <a:ext cx="10016840" cy="461665"/>
          </a:xfrm>
          <a:prstGeom prst="rect">
            <a:avLst/>
          </a:prstGeom>
        </p:spPr>
        <p:txBody>
          <a:bodyPr wrap="square" anchor="ctr">
            <a:spAutoFit/>
          </a:bodyPr>
          <a:lstStyle/>
          <a:p>
            <a:pPr lvl="1" algn="just"/>
            <a:r>
              <a:rPr lang="en-US" sz="2400" dirty="0" err="1" smtClean="0"/>
              <a:t>Tương</a:t>
            </a:r>
            <a:r>
              <a:rPr lang="en-US" sz="2400" dirty="0" smtClean="0"/>
              <a:t> </a:t>
            </a:r>
            <a:r>
              <a:rPr lang="en-US" sz="2400" dirty="0" err="1" smtClean="0"/>
              <a:t>tự</a:t>
            </a:r>
            <a:r>
              <a:rPr lang="en-US" sz="2400" dirty="0" smtClean="0"/>
              <a:t> </a:t>
            </a:r>
            <a:r>
              <a:rPr lang="en-US" sz="2400" dirty="0" err="1" smtClean="0"/>
              <a:t>như</a:t>
            </a:r>
            <a:r>
              <a:rPr lang="en-US" sz="2400" dirty="0" smtClean="0"/>
              <a:t> header, </a:t>
            </a:r>
            <a:r>
              <a:rPr lang="en-US" sz="2400" dirty="0" err="1" smtClean="0"/>
              <a:t>chúng</a:t>
            </a:r>
            <a:r>
              <a:rPr lang="en-US" sz="2400" dirty="0" smtClean="0"/>
              <a:t> ta </a:t>
            </a:r>
            <a:r>
              <a:rPr lang="en-US" sz="2400" dirty="0" err="1" smtClean="0"/>
              <a:t>sẽ</a:t>
            </a:r>
            <a:r>
              <a:rPr lang="en-US" sz="2400" dirty="0" smtClean="0"/>
              <a:t> code </a:t>
            </a:r>
            <a:r>
              <a:rPr lang="en-US" sz="2400" dirty="0" err="1" smtClean="0"/>
              <a:t>cho</a:t>
            </a:r>
            <a:r>
              <a:rPr lang="en-US" sz="2400" dirty="0" smtClean="0"/>
              <a:t> </a:t>
            </a:r>
            <a:r>
              <a:rPr lang="en-US" sz="2400" dirty="0" err="1" smtClean="0"/>
              <a:t>footer.php</a:t>
            </a:r>
            <a:r>
              <a:rPr lang="en-US" sz="2400" dirty="0" smtClean="0"/>
              <a:t> </a:t>
            </a:r>
            <a:r>
              <a:rPr lang="en-US" sz="2400" dirty="0" err="1" smtClean="0"/>
              <a:t>xuất</a:t>
            </a:r>
            <a:r>
              <a:rPr lang="en-US" sz="2400" dirty="0" smtClean="0"/>
              <a:t> </a:t>
            </a:r>
            <a:r>
              <a:rPr lang="en-US" sz="2400" dirty="0" err="1" smtClean="0"/>
              <a:t>hiện</a:t>
            </a:r>
            <a:r>
              <a:rPr lang="en-US" sz="2400" dirty="0" smtClean="0"/>
              <a:t> </a:t>
            </a:r>
            <a:r>
              <a:rPr lang="en-US" sz="2400" dirty="0" err="1" smtClean="0"/>
              <a:t>ở</a:t>
            </a:r>
            <a:r>
              <a:rPr lang="en-US" sz="2400" dirty="0" smtClean="0"/>
              <a:t> </a:t>
            </a:r>
            <a:r>
              <a:rPr lang="en-US" sz="2400" dirty="0" err="1" smtClean="0"/>
              <a:t>mọi</a:t>
            </a:r>
            <a:r>
              <a:rPr lang="en-US" sz="2400" dirty="0" smtClean="0"/>
              <a:t> </a:t>
            </a:r>
            <a:r>
              <a:rPr lang="en-US" sz="2400" dirty="0" err="1" smtClean="0"/>
              <a:t>nơi</a:t>
            </a:r>
            <a:r>
              <a:rPr lang="en-US" sz="2400" dirty="0" smtClean="0"/>
              <a:t>.</a:t>
            </a:r>
            <a:endParaRPr lang="en-US" sz="2400" dirty="0"/>
          </a:p>
        </p:txBody>
      </p:sp>
    </p:spTree>
    <p:extLst>
      <p:ext uri="{BB962C8B-B14F-4D97-AF65-F5344CB8AC3E}">
        <p14:creationId xmlns:p14="http://schemas.microsoft.com/office/powerpoint/2010/main" val="66703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cs typeface="Segoe UI Light" panose="020B0502040204020203" pitchFamily="34" charset="0"/>
                </a:rPr>
                <a:t>Azure Active Directory Users</a:t>
              </a:r>
              <a:endParaRPr lang="en-US" sz="1999" dirty="0"/>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latin typeface="Segoe UI Light" panose="020B0502040204020203" pitchFamily="34" charset="0"/>
                  <a:cs typeface="Segoe UI Light" panose="020B0502040204020203" pitchFamily="34" charset="0"/>
                </a:rPr>
                <a:t>&gt;</a:t>
              </a:r>
              <a:r>
                <a:rPr lang="en-US" sz="9597" dirty="0">
                  <a:latin typeface="Segoe UI Light" panose="020B0502040204020203" pitchFamily="34" charset="0"/>
                  <a:cs typeface="Segoe UI Light" panose="020B0502040204020203" pitchFamily="34" charset="0"/>
                </a:rPr>
                <a:t>250</a:t>
              </a:r>
              <a:r>
                <a:rPr lang="en-US" sz="7998" dirty="0">
                  <a:latin typeface="Segoe UI Light" panose="020B0502040204020203" pitchFamily="34" charset="0"/>
                  <a:cs typeface="Segoe UI Light" panose="020B0502040204020203" pitchFamily="34" charset="0"/>
                </a:rPr>
                <a:t>k</a:t>
              </a:r>
              <a:endParaRPr lang="en-US" sz="9597" dirty="0">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cs typeface="Segoe UI Light" panose="020B0502040204020203" pitchFamily="34" charset="0"/>
                </a:rPr>
                <a:t>Active websites</a:t>
              </a:r>
              <a:endParaRPr lang="en-US" sz="3199" dirty="0">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latin typeface="Segoe UI Light" panose="020B0502040204020203" pitchFamily="34" charset="0"/>
                  <a:cs typeface="Segoe UI Light" panose="020B0502040204020203" pitchFamily="34" charset="0"/>
                </a:rPr>
                <a:t>1,500,000</a:t>
              </a:r>
              <a:endParaRPr lang="en-US" sz="4799" spc="-294" dirty="0">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latin typeface="Segoe UI Light" panose="020B0502040204020203" pitchFamily="34" charset="0"/>
                  <a:cs typeface="Segoe UI Light" panose="020B0502040204020203" pitchFamily="34" charset="0"/>
                </a:rPr>
                <a:t>&gt;777</a:t>
              </a:r>
              <a:endParaRPr lang="en-US" sz="8000" dirty="0">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latin typeface="Segoe UI Light" panose="020B0502040204020203" pitchFamily="34" charset="0"/>
                  <a:cs typeface="Segoe UI Light" panose="020B0502040204020203" pitchFamily="34" charset="0"/>
                </a:rPr>
                <a:t>TRILLION</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storage</a:t>
              </a:r>
            </a:p>
            <a:p>
              <a:pPr>
                <a:lnSpc>
                  <a:spcPct val="95000"/>
                </a:lnSpc>
                <a:buSzPct val="90000"/>
              </a:pPr>
              <a:r>
                <a:rPr lang="en-US" sz="1999" dirty="0">
                  <a:latin typeface="Segoe UI Light" panose="020B0502040204020203" pitchFamily="34" charset="0"/>
                  <a:cs typeface="Segoe UI Light" panose="020B0502040204020203" pitchFamily="34" charset="0"/>
                </a:rPr>
                <a:t>transactions</a:t>
              </a:r>
              <a:br>
                <a:rPr lang="en-US" sz="19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per day</a:t>
              </a:r>
              <a:endParaRPr lang="en-US" sz="8797" dirty="0">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cs typeface="Segoe UI Light" panose="020B0502040204020203" pitchFamily="34" charset="0"/>
                  </a:rPr>
                  <a:t>Fortune 500</a:t>
                </a:r>
                <a:endParaRPr lang="en-US" sz="2800" dirty="0">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cs typeface="Segoe UI Light" panose="020B0502040204020203" pitchFamily="34" charset="0"/>
                </a:rPr>
                <a:t>BILLION</a:t>
              </a:r>
              <a:endParaRPr lang="en-US" sz="3599" dirty="0">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t>authentications/</a:t>
              </a:r>
              <a:r>
                <a:rPr lang="en-US" dirty="0" err="1"/>
                <a:t>wk</a:t>
              </a:r>
              <a:endParaRPr lang="en-US" dirty="0"/>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dirty="0">
                  <a:latin typeface="Segoe UI Light" panose="020B0502040204020203" pitchFamily="34" charset="0"/>
                  <a:cs typeface="Segoe UI Light" panose="020B0502040204020203" pitchFamily="34" charset="0"/>
                </a:rPr>
                <a:t>&gt;1.5</a:t>
              </a:r>
              <a:endParaRPr lang="en-US" sz="8000" dirty="0">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latin typeface="Segoe UI Light" panose="020B0502040204020203" pitchFamily="34" charset="0"/>
                  <a:cs typeface="Segoe UI Light" panose="020B0502040204020203" pitchFamily="34" charset="0"/>
                </a:rPr>
                <a:t>TRILLION</a:t>
              </a:r>
              <a:br>
                <a:rPr lang="en-US" sz="27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messages/</a:t>
              </a:r>
              <a:r>
                <a:rPr lang="en-US" sz="1999" dirty="0" err="1">
                  <a:latin typeface="Segoe UI Light" panose="020B0502040204020203" pitchFamily="34" charset="0"/>
                  <a:cs typeface="Segoe UI Light" panose="020B0502040204020203" pitchFamily="34" charset="0"/>
                </a:rPr>
                <a:t>mo</a:t>
              </a:r>
              <a:r>
                <a:rPr lang="en-US" sz="1999" dirty="0">
                  <a:latin typeface="Segoe UI Light" panose="020B0502040204020203" pitchFamily="34" charset="0"/>
                  <a:cs typeface="Segoe UI Light" panose="020B0502040204020203" pitchFamily="34" charset="0"/>
                </a:rPr>
                <a:t/>
              </a:r>
              <a:br>
                <a:rPr lang="en-US" sz="1999" dirty="0">
                  <a:latin typeface="Segoe UI Light" panose="020B0502040204020203" pitchFamily="34" charset="0"/>
                  <a:cs typeface="Segoe UI Light" panose="020B0502040204020203" pitchFamily="34" charset="0"/>
                </a:rPr>
              </a:br>
              <a:r>
                <a:rPr lang="en-US" sz="1999" dirty="0">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latin typeface="Segoe UI Light" panose="020B0502040204020203" pitchFamily="34" charset="0"/>
                  <a:cs typeface="Segoe UI Light" panose="020B0502040204020203" pitchFamily="34" charset="0"/>
                </a:rPr>
                <a:t>Azure </a:t>
              </a:r>
              <a:r>
                <a:rPr lang="en-US" sz="1999" dirty="0" err="1">
                  <a:latin typeface="Segoe UI Light" panose="020B0502040204020203" pitchFamily="34" charset="0"/>
                  <a:cs typeface="Segoe UI Light" panose="020B0502040204020203" pitchFamily="34" charset="0"/>
                </a:rPr>
                <a:t>IoT</a:t>
              </a:r>
              <a:endParaRPr lang="en-US" sz="7198" dirty="0">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latin typeface="Segoe UI Light" panose="020B0502040204020203" pitchFamily="34" charset="0"/>
                    <a:cs typeface="Segoe UI Light" panose="020B0502040204020203" pitchFamily="34" charset="0"/>
                  </a:rPr>
                  <a:t>&gt;</a:t>
                </a:r>
                <a:r>
                  <a:rPr lang="en-US" sz="19394" spc="-3499" dirty="0">
                    <a:latin typeface="Segoe UI Light" panose="020B0502040204020203" pitchFamily="34" charset="0"/>
                    <a:cs typeface="Segoe UI Light" panose="020B0502040204020203" pitchFamily="34" charset="0"/>
                  </a:rPr>
                  <a:t>1</a:t>
                </a:r>
                <a:endParaRPr lang="en-US" sz="28691" spc="-3499" dirty="0">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latin typeface="Segoe UI Light" panose="020B0502040204020203" pitchFamily="34" charset="0"/>
                    <a:cs typeface="Segoe UI Light" panose="020B0502040204020203" pitchFamily="34" charset="0"/>
                  </a:rPr>
                  <a:t>MILLION</a:t>
                </a:r>
              </a:p>
              <a:p>
                <a:pPr>
                  <a:lnSpc>
                    <a:spcPct val="95000"/>
                  </a:lnSpc>
                  <a:buSzPct val="90000"/>
                </a:pPr>
                <a:endParaRPr lang="en-US" sz="7198" dirty="0">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t>Developers registered with Visual Studio Online</a:t>
              </a:r>
            </a:p>
          </p:txBody>
        </p:sp>
      </p:grpSp>
    </p:spTree>
    <p:extLst>
      <p:ext uri="{BB962C8B-B14F-4D97-AF65-F5344CB8AC3E}">
        <p14:creationId xmlns:p14="http://schemas.microsoft.com/office/powerpoint/2010/main" val="134529860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smtClean="0"/>
              <a:t>index.php</a:t>
            </a:r>
            <a:endParaRPr lang="en-US" dirty="0"/>
          </a:p>
        </p:txBody>
      </p:sp>
      <p:sp>
        <p:nvSpPr>
          <p:cNvPr id="3" name="Rectangle 2"/>
          <p:cNvSpPr/>
          <p:nvPr/>
        </p:nvSpPr>
        <p:spPr>
          <a:xfrm>
            <a:off x="443342" y="3238185"/>
            <a:ext cx="10016840" cy="830997"/>
          </a:xfrm>
          <a:prstGeom prst="rect">
            <a:avLst/>
          </a:prstGeom>
        </p:spPr>
        <p:txBody>
          <a:bodyPr wrap="square" anchor="ctr">
            <a:spAutoFit/>
          </a:bodyPr>
          <a:lstStyle/>
          <a:p>
            <a:pPr lvl="1" algn="just"/>
            <a:r>
              <a:rPr lang="en-US" sz="2400" dirty="0" err="1"/>
              <a:t>là</a:t>
            </a:r>
            <a:r>
              <a:rPr lang="en-US" sz="2400" dirty="0"/>
              <a:t> </a:t>
            </a:r>
            <a:r>
              <a:rPr lang="en-US" sz="2400" dirty="0" smtClean="0"/>
              <a:t>file </a:t>
            </a:r>
            <a:r>
              <a:rPr lang="en-US" sz="2400" dirty="0" err="1" smtClean="0"/>
              <a:t>sẽ</a:t>
            </a:r>
            <a:r>
              <a:rPr lang="en-US" sz="2400" dirty="0" smtClean="0"/>
              <a:t> </a:t>
            </a:r>
            <a:r>
              <a:rPr lang="en-US" sz="2400" dirty="0" err="1"/>
              <a:t>làm</a:t>
            </a:r>
            <a:r>
              <a:rPr lang="en-US" sz="2400" dirty="0"/>
              <a:t> </a:t>
            </a:r>
            <a:r>
              <a:rPr lang="en-US" sz="2400" dirty="0" err="1"/>
              <a:t>trang</a:t>
            </a:r>
            <a:r>
              <a:rPr lang="en-US" sz="2400" dirty="0"/>
              <a:t> </a:t>
            </a:r>
            <a:r>
              <a:rPr lang="en-US" sz="2400" dirty="0" err="1"/>
              <a:t>chủ</a:t>
            </a:r>
            <a:r>
              <a:rPr lang="en-US" sz="2400" dirty="0"/>
              <a:t> </a:t>
            </a:r>
            <a:r>
              <a:rPr lang="en-US" sz="2400" dirty="0" err="1"/>
              <a:t>mặc</a:t>
            </a:r>
            <a:r>
              <a:rPr lang="en-US" sz="2400" dirty="0"/>
              <a:t> </a:t>
            </a:r>
            <a:r>
              <a:rPr lang="en-US" sz="2400" dirty="0" err="1"/>
              <a:t>định</a:t>
            </a:r>
            <a:r>
              <a:rPr lang="en-US" sz="2400" dirty="0"/>
              <a:t> </a:t>
            </a:r>
            <a:r>
              <a:rPr lang="en-US" sz="2400" dirty="0" err="1"/>
              <a:t>cho</a:t>
            </a:r>
            <a:r>
              <a:rPr lang="en-US" sz="2400" dirty="0"/>
              <a:t> WordPress </a:t>
            </a:r>
            <a:r>
              <a:rPr lang="en-US" sz="2400" dirty="0" err="1" smtClean="0"/>
              <a:t>và</a:t>
            </a:r>
            <a:r>
              <a:rPr lang="en-US" sz="2400" dirty="0" smtClean="0"/>
              <a:t> </a:t>
            </a:r>
            <a:r>
              <a:rPr lang="en-US" sz="2400" dirty="0" err="1" smtClean="0"/>
              <a:t>chúng</a:t>
            </a:r>
            <a:r>
              <a:rPr lang="en-US" sz="2400" dirty="0" smtClean="0"/>
              <a:t> </a:t>
            </a:r>
            <a:r>
              <a:rPr lang="en-US" sz="2400" dirty="0"/>
              <a:t>ta </a:t>
            </a:r>
            <a:r>
              <a:rPr lang="en-US" sz="2400" dirty="0" err="1"/>
              <a:t>sẽ</a:t>
            </a:r>
            <a:r>
              <a:rPr lang="en-US" sz="2400" dirty="0"/>
              <a:t> </a:t>
            </a:r>
            <a:r>
              <a:rPr lang="en-US" sz="2400" dirty="0" err="1"/>
              <a:t>viết</a:t>
            </a:r>
            <a:r>
              <a:rPr lang="en-US" sz="2400" dirty="0"/>
              <a:t> code </a:t>
            </a:r>
            <a:r>
              <a:rPr lang="en-US" sz="2400" dirty="0" err="1"/>
              <a:t>hiển</a:t>
            </a:r>
            <a:r>
              <a:rPr lang="en-US" sz="2400" dirty="0"/>
              <a:t> </a:t>
            </a:r>
            <a:r>
              <a:rPr lang="en-US" sz="2400" dirty="0" err="1"/>
              <a:t>thị</a:t>
            </a:r>
            <a:r>
              <a:rPr lang="en-US" sz="2400" dirty="0"/>
              <a:t> </a:t>
            </a:r>
            <a:r>
              <a:rPr lang="en-US" sz="2400" dirty="0" err="1"/>
              <a:t>danh</a:t>
            </a:r>
            <a:r>
              <a:rPr lang="en-US" sz="2400" dirty="0"/>
              <a:t> </a:t>
            </a:r>
            <a:r>
              <a:rPr lang="en-US" sz="2400" dirty="0" err="1"/>
              <a:t>sách</a:t>
            </a:r>
            <a:r>
              <a:rPr lang="en-US" sz="2400" dirty="0"/>
              <a:t> </a:t>
            </a:r>
            <a:r>
              <a:rPr lang="en-US" sz="2400" dirty="0" err="1"/>
              <a:t>các</a:t>
            </a:r>
            <a:r>
              <a:rPr lang="en-US" sz="2400" dirty="0"/>
              <a:t> post </a:t>
            </a:r>
            <a:r>
              <a:rPr lang="en-US" sz="2400" dirty="0" err="1"/>
              <a:t>mới</a:t>
            </a:r>
            <a:r>
              <a:rPr lang="en-US" sz="2400" dirty="0"/>
              <a:t> </a:t>
            </a:r>
            <a:r>
              <a:rPr lang="en-US" sz="2400" dirty="0" err="1"/>
              <a:t>nhất</a:t>
            </a:r>
            <a:r>
              <a:rPr lang="en-US" sz="2400" dirty="0"/>
              <a:t> </a:t>
            </a:r>
            <a:r>
              <a:rPr lang="en-US" sz="2400" dirty="0" err="1"/>
              <a:t>trên</a:t>
            </a:r>
            <a:r>
              <a:rPr lang="en-US" sz="2400" dirty="0"/>
              <a:t> </a:t>
            </a:r>
            <a:r>
              <a:rPr lang="en-US" sz="2400" dirty="0" smtClean="0"/>
              <a:t>website. </a:t>
            </a:r>
            <a:endParaRPr lang="en-US" sz="2400" dirty="0"/>
          </a:p>
        </p:txBody>
      </p:sp>
    </p:spTree>
    <p:extLst>
      <p:ext uri="{BB962C8B-B14F-4D97-AF65-F5344CB8AC3E}">
        <p14:creationId xmlns:p14="http://schemas.microsoft.com/office/powerpoint/2010/main" val="4118716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999313"/>
          </a:xfrm>
        </p:spPr>
        <p:txBody>
          <a:bodyPr/>
          <a:lstStyle/>
          <a:p>
            <a:r>
              <a:rPr lang="en-US" dirty="0" err="1"/>
              <a:t>c</a:t>
            </a:r>
            <a:r>
              <a:rPr lang="en-US" dirty="0" err="1" smtClean="0"/>
              <a:t>ontent.php</a:t>
            </a:r>
            <a:endParaRPr lang="en-US" dirty="0"/>
          </a:p>
        </p:txBody>
      </p:sp>
      <p:sp>
        <p:nvSpPr>
          <p:cNvPr id="3" name="Rectangle 2"/>
          <p:cNvSpPr/>
          <p:nvPr/>
        </p:nvSpPr>
        <p:spPr>
          <a:xfrm>
            <a:off x="429487" y="3238185"/>
            <a:ext cx="10016840" cy="1631216"/>
          </a:xfrm>
          <a:prstGeom prst="rect">
            <a:avLst/>
          </a:prstGeom>
        </p:spPr>
        <p:txBody>
          <a:bodyPr wrap="square" anchor="ctr">
            <a:spAutoFit/>
          </a:bodyPr>
          <a:lstStyle/>
          <a:p>
            <a:pPr lvl="1" algn="just"/>
            <a:r>
              <a:rPr lang="en-US" sz="2400" dirty="0" smtClean="0"/>
              <a:t>Do </a:t>
            </a:r>
            <a:r>
              <a:rPr lang="en-US" sz="2400" dirty="0" err="1" smtClean="0"/>
              <a:t>ở</a:t>
            </a:r>
            <a:r>
              <a:rPr lang="en-US" sz="2400" dirty="0"/>
              <a:t> </a:t>
            </a:r>
            <a:r>
              <a:rPr lang="en-US" sz="2400" dirty="0" smtClean="0"/>
              <a:t>file </a:t>
            </a:r>
            <a:r>
              <a:rPr lang="en-US" sz="2400" dirty="0" err="1" smtClean="0"/>
              <a:t>index.php</a:t>
            </a:r>
            <a:r>
              <a:rPr lang="en-US" sz="2400" dirty="0" smtClean="0"/>
              <a:t> </a:t>
            </a:r>
            <a:r>
              <a:rPr lang="en-US" sz="2400" dirty="0" err="1" smtClean="0"/>
              <a:t>chúng</a:t>
            </a:r>
            <a:r>
              <a:rPr lang="en-US" sz="2400" dirty="0" smtClean="0"/>
              <a:t> ta </a:t>
            </a:r>
            <a:r>
              <a:rPr lang="en-US" sz="2400" dirty="0" err="1" smtClean="0"/>
              <a:t>đã</a:t>
            </a:r>
            <a:r>
              <a:rPr lang="en-US" sz="2400" dirty="0" smtClean="0"/>
              <a:t> </a:t>
            </a:r>
            <a:r>
              <a:rPr lang="en-US" sz="2400" dirty="0" err="1"/>
              <a:t>sử</a:t>
            </a:r>
            <a:r>
              <a:rPr lang="en-US" sz="2400" dirty="0"/>
              <a:t> </a:t>
            </a:r>
            <a:r>
              <a:rPr lang="en-US" sz="2400" dirty="0" err="1"/>
              <a:t>dụng</a:t>
            </a:r>
            <a:r>
              <a:rPr lang="en-US" sz="2400" dirty="0"/>
              <a:t> </a:t>
            </a:r>
            <a:r>
              <a:rPr lang="en-US" sz="2400" dirty="0" err="1"/>
              <a:t>hàm</a:t>
            </a:r>
            <a:r>
              <a:rPr lang="en-US" sz="2400" dirty="0"/>
              <a:t> </a:t>
            </a:r>
            <a:r>
              <a:rPr lang="en-US" sz="2800" b="1" dirty="0" err="1"/>
              <a:t>get_template_part</a:t>
            </a:r>
            <a:r>
              <a:rPr lang="en-US" sz="2800" b="1" dirty="0"/>
              <a:t>()</a:t>
            </a:r>
            <a:r>
              <a:rPr lang="en-US" sz="2400" dirty="0"/>
              <a:t> </a:t>
            </a:r>
            <a:r>
              <a:rPr lang="en-US" sz="2400" dirty="0" err="1"/>
              <a:t>của</a:t>
            </a:r>
            <a:r>
              <a:rPr lang="en-US" sz="2400" dirty="0"/>
              <a:t> WordPress </a:t>
            </a:r>
            <a:r>
              <a:rPr lang="en-US" sz="2400" dirty="0" err="1"/>
              <a:t>để</a:t>
            </a:r>
            <a:r>
              <a:rPr lang="en-US" sz="2400" dirty="0"/>
              <a:t> load </a:t>
            </a:r>
            <a:r>
              <a:rPr lang="en-US" sz="2400" dirty="0" err="1"/>
              <a:t>cấu</a:t>
            </a:r>
            <a:r>
              <a:rPr lang="en-US" sz="2400" dirty="0"/>
              <a:t> </a:t>
            </a:r>
            <a:r>
              <a:rPr lang="en-US" sz="2400" dirty="0" err="1"/>
              <a:t>trúc</a:t>
            </a:r>
            <a:r>
              <a:rPr lang="en-US" sz="2400" dirty="0"/>
              <a:t> </a:t>
            </a:r>
            <a:r>
              <a:rPr lang="en-US" sz="2400" dirty="0" err="1"/>
              <a:t>các</a:t>
            </a:r>
            <a:r>
              <a:rPr lang="en-US" sz="2400" dirty="0"/>
              <a:t> file </a:t>
            </a:r>
            <a:r>
              <a:rPr lang="en-US" sz="2400" dirty="0" err="1"/>
              <a:t>content.php</a:t>
            </a:r>
            <a:r>
              <a:rPr lang="en-US" sz="2400" dirty="0"/>
              <a:t> </a:t>
            </a:r>
            <a:r>
              <a:rPr lang="en-US" sz="2400" dirty="0" err="1"/>
              <a:t>và</a:t>
            </a:r>
            <a:r>
              <a:rPr lang="en-US" sz="2400" dirty="0"/>
              <a:t> </a:t>
            </a:r>
            <a:r>
              <a:rPr lang="en-US" sz="2400" dirty="0" err="1"/>
              <a:t>những</a:t>
            </a:r>
            <a:r>
              <a:rPr lang="en-US" sz="2400" dirty="0"/>
              <a:t> file content </a:t>
            </a:r>
            <a:r>
              <a:rPr lang="en-US" sz="2400" dirty="0" err="1"/>
              <a:t>có</a:t>
            </a:r>
            <a:r>
              <a:rPr lang="en-US" sz="2400" dirty="0"/>
              <a:t> </a:t>
            </a:r>
            <a:r>
              <a:rPr lang="en-US" sz="2400" dirty="0" err="1"/>
              <a:t>liên</a:t>
            </a:r>
            <a:r>
              <a:rPr lang="en-US" sz="2400" dirty="0"/>
              <a:t> </a:t>
            </a:r>
            <a:r>
              <a:rPr lang="en-US" sz="2400" dirty="0" err="1" smtClean="0"/>
              <a:t>quan</a:t>
            </a:r>
            <a:r>
              <a:rPr lang="en-US" sz="2400" dirty="0" smtClean="0"/>
              <a:t>. Cho </a:t>
            </a:r>
            <a:r>
              <a:rPr lang="en-US" sz="2400" dirty="0" err="1" smtClean="0"/>
              <a:t>nên</a:t>
            </a:r>
            <a:r>
              <a:rPr lang="en-US" sz="2400" dirty="0" smtClean="0"/>
              <a:t>, </a:t>
            </a:r>
            <a:r>
              <a:rPr lang="en-US" sz="2400" dirty="0" err="1" smtClean="0"/>
              <a:t>ở</a:t>
            </a:r>
            <a:r>
              <a:rPr lang="en-US" sz="2400" dirty="0" smtClean="0"/>
              <a:t> </a:t>
            </a:r>
            <a:r>
              <a:rPr lang="en-US" sz="2400" dirty="0" err="1" smtClean="0"/>
              <a:t>đây</a:t>
            </a:r>
            <a:r>
              <a:rPr lang="en-US" sz="2400" dirty="0" smtClean="0"/>
              <a:t> </a:t>
            </a:r>
            <a:r>
              <a:rPr lang="en-US" sz="2400" dirty="0" err="1" smtClean="0"/>
              <a:t>chúng</a:t>
            </a:r>
            <a:r>
              <a:rPr lang="en-US" sz="2400" dirty="0" smtClean="0"/>
              <a:t> </a:t>
            </a:r>
            <a:r>
              <a:rPr lang="en-US" sz="2400" dirty="0"/>
              <a:t>ta </a:t>
            </a:r>
            <a:r>
              <a:rPr lang="en-US" sz="2400" dirty="0" err="1"/>
              <a:t>sẽ</a:t>
            </a:r>
            <a:r>
              <a:rPr lang="en-US" sz="2400" dirty="0"/>
              <a:t> </a:t>
            </a:r>
            <a:r>
              <a:rPr lang="en-US" sz="2400" dirty="0" err="1"/>
              <a:t>bắt</a:t>
            </a:r>
            <a:r>
              <a:rPr lang="en-US" sz="2400" dirty="0"/>
              <a:t> </a:t>
            </a:r>
            <a:r>
              <a:rPr lang="en-US" sz="2400" dirty="0" err="1"/>
              <a:t>đầu</a:t>
            </a:r>
            <a:r>
              <a:rPr lang="en-US" sz="2400" dirty="0"/>
              <a:t> </a:t>
            </a:r>
            <a:r>
              <a:rPr lang="en-US" sz="2400" dirty="0" err="1"/>
              <a:t>viết</a:t>
            </a:r>
            <a:r>
              <a:rPr lang="en-US" sz="2400" dirty="0"/>
              <a:t> code </a:t>
            </a:r>
            <a:r>
              <a:rPr lang="en-US" sz="2400" dirty="0" err="1"/>
              <a:t>cho</a:t>
            </a:r>
            <a:r>
              <a:rPr lang="en-US" sz="2400" dirty="0"/>
              <a:t> file </a:t>
            </a:r>
            <a:r>
              <a:rPr lang="en-US" sz="2400" dirty="0" err="1" smtClean="0"/>
              <a:t>này</a:t>
            </a:r>
            <a:r>
              <a:rPr lang="en-US" sz="2400" dirty="0" smtClean="0"/>
              <a:t> </a:t>
            </a:r>
            <a:r>
              <a:rPr lang="en-US" sz="2400" dirty="0" err="1" smtClean="0"/>
              <a:t>để</a:t>
            </a:r>
            <a:r>
              <a:rPr lang="en-US" sz="2400" dirty="0" smtClean="0"/>
              <a:t> </a:t>
            </a:r>
            <a:r>
              <a:rPr lang="en-US" sz="2400" dirty="0" err="1"/>
              <a:t>hiển</a:t>
            </a:r>
            <a:r>
              <a:rPr lang="en-US" sz="2400" dirty="0"/>
              <a:t> </a:t>
            </a:r>
            <a:r>
              <a:rPr lang="en-US" sz="2400" dirty="0" err="1"/>
              <a:t>thị</a:t>
            </a:r>
            <a:r>
              <a:rPr lang="en-US" sz="2400" dirty="0"/>
              <a:t> </a:t>
            </a:r>
            <a:r>
              <a:rPr lang="en-US" sz="2400" dirty="0" err="1"/>
              <a:t>nội</a:t>
            </a:r>
            <a:r>
              <a:rPr lang="en-US" sz="2400" dirty="0"/>
              <a:t> dung </a:t>
            </a:r>
            <a:r>
              <a:rPr lang="en-US" sz="2400" dirty="0" err="1"/>
              <a:t>của</a:t>
            </a:r>
            <a:r>
              <a:rPr lang="en-US" sz="2400" dirty="0"/>
              <a:t> </a:t>
            </a:r>
            <a:r>
              <a:rPr lang="en-US" sz="2400" dirty="0" smtClean="0"/>
              <a:t>post </a:t>
            </a:r>
            <a:r>
              <a:rPr lang="en-US" sz="2400" dirty="0" err="1" smtClean="0"/>
              <a:t>hoặc</a:t>
            </a:r>
            <a:r>
              <a:rPr lang="en-US" sz="2400" dirty="0" smtClean="0"/>
              <a:t> page.</a:t>
            </a:r>
            <a:endParaRPr lang="en-US" sz="2400" dirty="0"/>
          </a:p>
        </p:txBody>
      </p:sp>
    </p:spTree>
    <p:extLst>
      <p:ext uri="{BB962C8B-B14F-4D97-AF65-F5344CB8AC3E}">
        <p14:creationId xmlns:p14="http://schemas.microsoft.com/office/powerpoint/2010/main" val="1009507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240" y="2252726"/>
            <a:ext cx="11106686" cy="995838"/>
          </a:xfrm>
        </p:spPr>
        <p:txBody>
          <a:bodyPr/>
          <a:lstStyle/>
          <a:p>
            <a:r>
              <a:rPr lang="en-US" dirty="0" smtClean="0"/>
              <a:t>Post format</a:t>
            </a:r>
            <a:endParaRPr lang="en-US" dirty="0"/>
          </a:p>
        </p:txBody>
      </p:sp>
      <p:sp>
        <p:nvSpPr>
          <p:cNvPr id="3" name="Rectangle 2"/>
          <p:cNvSpPr/>
          <p:nvPr/>
        </p:nvSpPr>
        <p:spPr>
          <a:xfrm>
            <a:off x="816076" y="3350557"/>
            <a:ext cx="10016840" cy="1600438"/>
          </a:xfrm>
          <a:prstGeom prst="rect">
            <a:avLst/>
          </a:prstGeom>
        </p:spPr>
        <p:txBody>
          <a:bodyPr wrap="square" anchor="ctr">
            <a:spAutoFit/>
          </a:bodyPr>
          <a:lstStyle/>
          <a:p>
            <a:r>
              <a:rPr lang="en-US" dirty="0" smtClean="0"/>
              <a:t>Do </a:t>
            </a:r>
            <a:r>
              <a:rPr lang="en-US" dirty="0" err="1" smtClean="0"/>
              <a:t>ở</a:t>
            </a:r>
            <a:r>
              <a:rPr lang="en-US" dirty="0" smtClean="0"/>
              <a:t> </a:t>
            </a:r>
            <a:r>
              <a:rPr lang="en-US" dirty="0" err="1"/>
              <a:t>phần</a:t>
            </a:r>
            <a:r>
              <a:rPr lang="en-US" dirty="0"/>
              <a:t> </a:t>
            </a:r>
            <a:r>
              <a:rPr lang="en-US" dirty="0" err="1"/>
              <a:t>viết</a:t>
            </a:r>
            <a:r>
              <a:rPr lang="en-US" dirty="0"/>
              <a:t> code </a:t>
            </a:r>
            <a:r>
              <a:rPr lang="en-US" dirty="0" err="1"/>
              <a:t>cho</a:t>
            </a:r>
            <a:r>
              <a:rPr lang="en-US" dirty="0"/>
              <a:t> </a:t>
            </a:r>
            <a:r>
              <a:rPr lang="en-US" dirty="0" err="1"/>
              <a:t>functions.php</a:t>
            </a:r>
            <a:r>
              <a:rPr lang="en-US" dirty="0"/>
              <a:t>, </a:t>
            </a:r>
            <a:r>
              <a:rPr lang="en-US" dirty="0" err="1"/>
              <a:t>chúng</a:t>
            </a:r>
            <a:r>
              <a:rPr lang="en-US" dirty="0"/>
              <a:t> ta </a:t>
            </a:r>
            <a:r>
              <a:rPr lang="en-US" dirty="0" err="1"/>
              <a:t>có</a:t>
            </a:r>
            <a:r>
              <a:rPr lang="en-US" dirty="0"/>
              <a:t> </a:t>
            </a:r>
            <a:r>
              <a:rPr lang="en-US" dirty="0" err="1"/>
              <a:t>khai</a:t>
            </a:r>
            <a:r>
              <a:rPr lang="en-US" dirty="0"/>
              <a:t> </a:t>
            </a:r>
            <a:r>
              <a:rPr lang="en-US" dirty="0" err="1"/>
              <a:t>báo</a:t>
            </a:r>
            <a:r>
              <a:rPr lang="en-US" dirty="0"/>
              <a:t> </a:t>
            </a:r>
            <a:r>
              <a:rPr lang="en-US" dirty="0" err="1"/>
              <a:t>sử</a:t>
            </a:r>
            <a:r>
              <a:rPr lang="en-US" dirty="0"/>
              <a:t> </a:t>
            </a:r>
            <a:r>
              <a:rPr lang="en-US" dirty="0" err="1"/>
              <a:t>dụng</a:t>
            </a:r>
            <a:r>
              <a:rPr lang="en-US" dirty="0"/>
              <a:t> </a:t>
            </a:r>
            <a:r>
              <a:rPr lang="en-US" dirty="0" err="1"/>
              <a:t>tính</a:t>
            </a:r>
            <a:r>
              <a:rPr lang="en-US" dirty="0"/>
              <a:t> </a:t>
            </a:r>
            <a:r>
              <a:rPr lang="en-US" dirty="0" err="1"/>
              <a:t>năng</a:t>
            </a:r>
            <a:r>
              <a:rPr lang="en-US" dirty="0"/>
              <a:t> </a:t>
            </a:r>
            <a:r>
              <a:rPr lang="en-US" sz="2000" b="1" dirty="0"/>
              <a:t>Post Format</a:t>
            </a:r>
            <a:r>
              <a:rPr lang="en-US" dirty="0"/>
              <a:t> </a:t>
            </a:r>
            <a:r>
              <a:rPr lang="en-US" dirty="0" err="1"/>
              <a:t>nhằm</a:t>
            </a:r>
            <a:r>
              <a:rPr lang="en-US" dirty="0"/>
              <a:t> </a:t>
            </a:r>
            <a:r>
              <a:rPr lang="en-US" dirty="0" err="1"/>
              <a:t>mục</a:t>
            </a:r>
            <a:r>
              <a:rPr lang="en-US" dirty="0"/>
              <a:t> </a:t>
            </a:r>
            <a:r>
              <a:rPr lang="en-US" dirty="0" err="1"/>
              <a:t>đích</a:t>
            </a:r>
            <a:r>
              <a:rPr lang="en-US" dirty="0"/>
              <a:t> </a:t>
            </a:r>
            <a:r>
              <a:rPr lang="en-US" dirty="0" err="1"/>
              <a:t>cho</a:t>
            </a:r>
            <a:r>
              <a:rPr lang="en-US" dirty="0"/>
              <a:t> </a:t>
            </a:r>
            <a:r>
              <a:rPr lang="en-US" dirty="0" err="1"/>
              <a:t>các</a:t>
            </a:r>
            <a:r>
              <a:rPr lang="en-US" dirty="0"/>
              <a:t> post type </a:t>
            </a:r>
            <a:r>
              <a:rPr lang="en-US" dirty="0" err="1"/>
              <a:t>hiển</a:t>
            </a:r>
            <a:r>
              <a:rPr lang="en-US" dirty="0"/>
              <a:t> </a:t>
            </a:r>
            <a:r>
              <a:rPr lang="en-US" dirty="0" err="1"/>
              <a:t>thị</a:t>
            </a:r>
            <a:r>
              <a:rPr lang="en-US" dirty="0"/>
              <a:t> </a:t>
            </a:r>
            <a:r>
              <a:rPr lang="en-US" dirty="0" err="1"/>
              <a:t>khác</a:t>
            </a:r>
            <a:r>
              <a:rPr lang="en-US" dirty="0"/>
              <a:t> </a:t>
            </a:r>
            <a:r>
              <a:rPr lang="en-US" dirty="0" err="1"/>
              <a:t>nhau</a:t>
            </a:r>
            <a:r>
              <a:rPr lang="en-US" dirty="0"/>
              <a:t> </a:t>
            </a:r>
            <a:r>
              <a:rPr lang="en-US" dirty="0" err="1" smtClean="0"/>
              <a:t>theo</a:t>
            </a:r>
            <a:r>
              <a:rPr lang="en-US" dirty="0" smtClean="0"/>
              <a:t> </a:t>
            </a:r>
            <a:r>
              <a:rPr lang="en-US" dirty="0" err="1"/>
              <a:t>từng</a:t>
            </a:r>
            <a:r>
              <a:rPr lang="en-US" dirty="0"/>
              <a:t> </a:t>
            </a:r>
            <a:r>
              <a:rPr lang="en-US" dirty="0" smtClean="0"/>
              <a:t>format </a:t>
            </a:r>
            <a:r>
              <a:rPr lang="en-US" dirty="0" err="1" smtClean="0"/>
              <a:t>riêng</a:t>
            </a:r>
            <a:r>
              <a:rPr lang="en-US" dirty="0" smtClean="0"/>
              <a:t>. Cho </a:t>
            </a:r>
            <a:r>
              <a:rPr lang="en-US" dirty="0" err="1" smtClean="0"/>
              <a:t>nên</a:t>
            </a:r>
            <a:r>
              <a:rPr lang="en-US" dirty="0" smtClean="0"/>
              <a:t>, </a:t>
            </a:r>
            <a:r>
              <a:rPr lang="en-US" dirty="0" err="1" smtClean="0"/>
              <a:t>ở</a:t>
            </a:r>
            <a:r>
              <a:rPr lang="en-US" dirty="0" smtClean="0"/>
              <a:t> </a:t>
            </a:r>
            <a:r>
              <a:rPr lang="en-US" dirty="0" err="1"/>
              <a:t>phần</a:t>
            </a:r>
            <a:r>
              <a:rPr lang="en-US" dirty="0"/>
              <a:t> </a:t>
            </a:r>
            <a:r>
              <a:rPr lang="en-US" dirty="0" err="1" smtClean="0"/>
              <a:t>này</a:t>
            </a:r>
            <a:r>
              <a:rPr lang="en-US" dirty="0"/>
              <a:t> </a:t>
            </a:r>
            <a:r>
              <a:rPr lang="en-US" dirty="0" err="1" smtClean="0"/>
              <a:t>chúng</a:t>
            </a:r>
            <a:r>
              <a:rPr lang="en-US" dirty="0" smtClean="0"/>
              <a:t> </a:t>
            </a:r>
            <a:r>
              <a:rPr lang="en-US" dirty="0"/>
              <a:t>ta </a:t>
            </a:r>
            <a:r>
              <a:rPr lang="en-US" dirty="0" err="1"/>
              <a:t>sẽ</a:t>
            </a:r>
            <a:r>
              <a:rPr lang="en-US" dirty="0"/>
              <a:t> </a:t>
            </a:r>
            <a:r>
              <a:rPr lang="en-US" dirty="0" err="1"/>
              <a:t>viết</a:t>
            </a:r>
            <a:r>
              <a:rPr lang="en-US" dirty="0"/>
              <a:t> code </a:t>
            </a:r>
            <a:r>
              <a:rPr lang="en-US" dirty="0" err="1"/>
              <a:t>cho</a:t>
            </a:r>
            <a:r>
              <a:rPr lang="en-US" dirty="0"/>
              <a:t> </a:t>
            </a:r>
            <a:r>
              <a:rPr lang="en-US" dirty="0" err="1"/>
              <a:t>các</a:t>
            </a:r>
            <a:r>
              <a:rPr lang="en-US" dirty="0"/>
              <a:t> post format </a:t>
            </a:r>
            <a:r>
              <a:rPr lang="en-US" dirty="0" err="1"/>
              <a:t>mà</a:t>
            </a:r>
            <a:r>
              <a:rPr lang="en-US" dirty="0"/>
              <a:t> </a:t>
            </a:r>
            <a:r>
              <a:rPr lang="en-US" dirty="0" err="1"/>
              <a:t>chúng</a:t>
            </a:r>
            <a:r>
              <a:rPr lang="en-US" dirty="0"/>
              <a:t> ta </a:t>
            </a:r>
            <a:r>
              <a:rPr lang="en-US" dirty="0" err="1"/>
              <a:t>đã</a:t>
            </a:r>
            <a:r>
              <a:rPr lang="en-US" dirty="0"/>
              <a:t> </a:t>
            </a:r>
            <a:r>
              <a:rPr lang="en-US" dirty="0" err="1"/>
              <a:t>khai</a:t>
            </a:r>
            <a:r>
              <a:rPr lang="en-US" dirty="0"/>
              <a:t> </a:t>
            </a:r>
            <a:r>
              <a:rPr lang="en-US" dirty="0" err="1"/>
              <a:t>báo</a:t>
            </a:r>
            <a:r>
              <a:rPr lang="en-US" dirty="0"/>
              <a:t> </a:t>
            </a:r>
            <a:r>
              <a:rPr lang="en-US" dirty="0" err="1"/>
              <a:t>sử</a:t>
            </a:r>
            <a:r>
              <a:rPr lang="en-US" dirty="0"/>
              <a:t> </a:t>
            </a:r>
            <a:r>
              <a:rPr lang="en-US" dirty="0" err="1" smtClean="0"/>
              <a:t>dụng</a:t>
            </a:r>
            <a:r>
              <a:rPr lang="en-US" dirty="0"/>
              <a:t> </a:t>
            </a:r>
            <a:r>
              <a:rPr lang="en-US" dirty="0" err="1" smtClean="0"/>
              <a:t>trong</a:t>
            </a:r>
            <a:r>
              <a:rPr lang="en-US" dirty="0" smtClean="0"/>
              <a:t> </a:t>
            </a:r>
            <a:r>
              <a:rPr lang="en-US" dirty="0" err="1" smtClean="0"/>
              <a:t>functions.php</a:t>
            </a:r>
            <a:endParaRPr lang="en-US" dirty="0"/>
          </a:p>
          <a:p>
            <a:r>
              <a:rPr lang="en-US" dirty="0"/>
              <a:t/>
            </a:r>
            <a:br>
              <a:rPr lang="en-US" dirty="0"/>
            </a:br>
            <a:endParaRPr lang="en-US" sz="2400" dirty="0"/>
          </a:p>
        </p:txBody>
      </p:sp>
    </p:spTree>
    <p:extLst>
      <p:ext uri="{BB962C8B-B14F-4D97-AF65-F5344CB8AC3E}">
        <p14:creationId xmlns:p14="http://schemas.microsoft.com/office/powerpoint/2010/main" val="1964426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240" y="2228755"/>
            <a:ext cx="11106686" cy="995838"/>
          </a:xfrm>
        </p:spPr>
        <p:txBody>
          <a:bodyPr/>
          <a:lstStyle/>
          <a:p>
            <a:r>
              <a:rPr lang="en-US" dirty="0" err="1"/>
              <a:t>s</a:t>
            </a:r>
            <a:r>
              <a:rPr lang="en-US" dirty="0" err="1" smtClean="0"/>
              <a:t>ingle.php</a:t>
            </a:r>
            <a:r>
              <a:rPr lang="en-US" dirty="0" smtClean="0"/>
              <a:t> &amp; </a:t>
            </a:r>
            <a:r>
              <a:rPr lang="en-US" dirty="0" err="1" smtClean="0"/>
              <a:t>page.php</a:t>
            </a:r>
            <a:endParaRPr lang="en-US" dirty="0"/>
          </a:p>
        </p:txBody>
      </p:sp>
      <p:sp>
        <p:nvSpPr>
          <p:cNvPr id="3" name="Rectangle 2"/>
          <p:cNvSpPr/>
          <p:nvPr/>
        </p:nvSpPr>
        <p:spPr>
          <a:xfrm>
            <a:off x="816076" y="3504445"/>
            <a:ext cx="10016840" cy="738664"/>
          </a:xfrm>
          <a:prstGeom prst="rect">
            <a:avLst/>
          </a:prstGeom>
        </p:spPr>
        <p:txBody>
          <a:bodyPr wrap="square" anchor="ctr">
            <a:spAutoFit/>
          </a:bodyPr>
          <a:lstStyle/>
          <a:p>
            <a:r>
              <a:rPr lang="en-US" dirty="0" err="1"/>
              <a:t>S</a:t>
            </a:r>
            <a:r>
              <a:rPr lang="en-US" dirty="0" err="1" smtClean="0"/>
              <a:t>ingle.php</a:t>
            </a:r>
            <a:r>
              <a:rPr lang="en-US" dirty="0" smtClean="0"/>
              <a:t> </a:t>
            </a:r>
            <a:r>
              <a:rPr lang="en-US" dirty="0" err="1"/>
              <a:t>là</a:t>
            </a:r>
            <a:r>
              <a:rPr lang="en-US" dirty="0"/>
              <a:t> file template </a:t>
            </a:r>
            <a:r>
              <a:rPr lang="en-US" dirty="0" err="1"/>
              <a:t>cho</a:t>
            </a:r>
            <a:r>
              <a:rPr lang="en-US" dirty="0"/>
              <a:t> </a:t>
            </a:r>
            <a:r>
              <a:rPr lang="en-US" dirty="0" err="1"/>
              <a:t>việc</a:t>
            </a:r>
            <a:r>
              <a:rPr lang="en-US" dirty="0"/>
              <a:t> </a:t>
            </a:r>
            <a:r>
              <a:rPr lang="en-US" dirty="0" err="1"/>
              <a:t>hiển</a:t>
            </a:r>
            <a:r>
              <a:rPr lang="en-US" dirty="0"/>
              <a:t> </a:t>
            </a:r>
            <a:r>
              <a:rPr lang="en-US" dirty="0" err="1"/>
              <a:t>thị</a:t>
            </a:r>
            <a:r>
              <a:rPr lang="en-US" dirty="0"/>
              <a:t> </a:t>
            </a:r>
            <a:r>
              <a:rPr lang="en-US" dirty="0" err="1"/>
              <a:t>nội</a:t>
            </a:r>
            <a:r>
              <a:rPr lang="en-US" dirty="0"/>
              <a:t> dung </a:t>
            </a:r>
            <a:r>
              <a:rPr lang="en-US" dirty="0" err="1"/>
              <a:t>của</a:t>
            </a:r>
            <a:r>
              <a:rPr lang="en-US" dirty="0"/>
              <a:t> </a:t>
            </a:r>
            <a:r>
              <a:rPr lang="en-US" dirty="0" err="1"/>
              <a:t>một</a:t>
            </a:r>
            <a:r>
              <a:rPr lang="en-US" dirty="0"/>
              <a:t> post type </a:t>
            </a:r>
            <a:r>
              <a:rPr lang="en-US" dirty="0" err="1"/>
              <a:t>bất</a:t>
            </a:r>
            <a:r>
              <a:rPr lang="en-US" dirty="0"/>
              <a:t> </a:t>
            </a:r>
            <a:r>
              <a:rPr lang="en-US" dirty="0" err="1" smtClean="0"/>
              <a:t>kỳ</a:t>
            </a:r>
            <a:r>
              <a:rPr lang="en-US" dirty="0" smtClean="0"/>
              <a:t>.</a:t>
            </a:r>
            <a:r>
              <a:rPr lang="en-US" dirty="0"/>
              <a:t/>
            </a:r>
            <a:br>
              <a:rPr lang="en-US" dirty="0"/>
            </a:br>
            <a:endParaRPr lang="en-US" sz="2400" dirty="0"/>
          </a:p>
        </p:txBody>
      </p:sp>
      <p:sp>
        <p:nvSpPr>
          <p:cNvPr id="4" name="Rectangle 3"/>
          <p:cNvSpPr/>
          <p:nvPr/>
        </p:nvSpPr>
        <p:spPr>
          <a:xfrm>
            <a:off x="816076" y="4153629"/>
            <a:ext cx="10016840" cy="369332"/>
          </a:xfrm>
          <a:prstGeom prst="rect">
            <a:avLst/>
          </a:prstGeom>
        </p:spPr>
        <p:txBody>
          <a:bodyPr wrap="square" anchor="ctr">
            <a:spAutoFit/>
          </a:bodyPr>
          <a:lstStyle/>
          <a:p>
            <a:r>
              <a:rPr lang="en-US" dirty="0" err="1"/>
              <a:t>Page.php</a:t>
            </a:r>
            <a:r>
              <a:rPr lang="en-US" dirty="0"/>
              <a:t> </a:t>
            </a:r>
            <a:r>
              <a:rPr lang="en-US" dirty="0" err="1"/>
              <a:t>là</a:t>
            </a:r>
            <a:r>
              <a:rPr lang="en-US" dirty="0"/>
              <a:t> </a:t>
            </a:r>
            <a:r>
              <a:rPr lang="en-US" dirty="0" err="1"/>
              <a:t>để</a:t>
            </a:r>
            <a:r>
              <a:rPr lang="en-US" dirty="0"/>
              <a:t> </a:t>
            </a:r>
            <a:r>
              <a:rPr lang="en-US" dirty="0" err="1"/>
              <a:t>hiển</a:t>
            </a:r>
            <a:r>
              <a:rPr lang="en-US" dirty="0"/>
              <a:t> </a:t>
            </a:r>
            <a:r>
              <a:rPr lang="en-US" dirty="0" err="1"/>
              <a:t>thị</a:t>
            </a:r>
            <a:r>
              <a:rPr lang="en-US" dirty="0"/>
              <a:t> </a:t>
            </a:r>
            <a:r>
              <a:rPr lang="en-US" dirty="0" err="1"/>
              <a:t>thông</a:t>
            </a:r>
            <a:r>
              <a:rPr lang="en-US" dirty="0"/>
              <a:t> tin chi </a:t>
            </a:r>
            <a:r>
              <a:rPr lang="en-US" dirty="0" err="1"/>
              <a:t>tiết</a:t>
            </a:r>
            <a:r>
              <a:rPr lang="en-US" dirty="0"/>
              <a:t> </a:t>
            </a:r>
            <a:r>
              <a:rPr lang="en-US" dirty="0" err="1"/>
              <a:t>về</a:t>
            </a:r>
            <a:r>
              <a:rPr lang="en-US" dirty="0"/>
              <a:t> </a:t>
            </a:r>
            <a:r>
              <a:rPr lang="en-US" dirty="0" err="1"/>
              <a:t>các</a:t>
            </a:r>
            <a:r>
              <a:rPr lang="en-US" dirty="0"/>
              <a:t> Page </a:t>
            </a:r>
            <a:r>
              <a:rPr lang="en-US" dirty="0" err="1"/>
              <a:t>trong</a:t>
            </a:r>
            <a:r>
              <a:rPr lang="en-US" dirty="0"/>
              <a:t> WordPress.</a:t>
            </a:r>
            <a:endParaRPr lang="en-US" sz="2400" dirty="0"/>
          </a:p>
        </p:txBody>
      </p:sp>
    </p:spTree>
    <p:extLst>
      <p:ext uri="{BB962C8B-B14F-4D97-AF65-F5344CB8AC3E}">
        <p14:creationId xmlns:p14="http://schemas.microsoft.com/office/powerpoint/2010/main" val="86027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45" y="1643127"/>
            <a:ext cx="11888542" cy="999313"/>
          </a:xfrm>
        </p:spPr>
        <p:txBody>
          <a:bodyPr/>
          <a:lstStyle/>
          <a:p>
            <a:r>
              <a:rPr lang="en-US" dirty="0"/>
              <a:t>C</a:t>
            </a:r>
            <a:r>
              <a:rPr lang="en-US" dirty="0" smtClean="0"/>
              <a:t>ode </a:t>
            </a:r>
            <a:r>
              <a:rPr lang="en-US" dirty="0" err="1" smtClean="0"/>
              <a:t>trang</a:t>
            </a:r>
            <a:r>
              <a:rPr lang="en-US" dirty="0" smtClean="0"/>
              <a:t> </a:t>
            </a:r>
            <a:r>
              <a:rPr lang="en-US" dirty="0" err="1" smtClean="0"/>
              <a:t>lưu</a:t>
            </a:r>
            <a:r>
              <a:rPr lang="en-US" dirty="0" smtClean="0"/>
              <a:t> </a:t>
            </a:r>
            <a:r>
              <a:rPr lang="en-US" dirty="0" err="1" smtClean="0"/>
              <a:t>trữ</a:t>
            </a:r>
            <a:r>
              <a:rPr lang="en-US" dirty="0" smtClean="0"/>
              <a:t> </a:t>
            </a:r>
            <a:r>
              <a:rPr lang="en-US" dirty="0" err="1" smtClean="0"/>
              <a:t>và</a:t>
            </a:r>
            <a:r>
              <a:rPr lang="en-US" dirty="0" smtClean="0"/>
              <a:t> </a:t>
            </a:r>
            <a:r>
              <a:rPr lang="en-US" dirty="0" err="1" smtClean="0"/>
              <a:t>trang</a:t>
            </a:r>
            <a:r>
              <a:rPr lang="en-US" dirty="0" smtClean="0"/>
              <a:t> 404</a:t>
            </a:r>
            <a:endParaRPr lang="en-US" dirty="0"/>
          </a:p>
        </p:txBody>
      </p:sp>
      <p:sp>
        <p:nvSpPr>
          <p:cNvPr id="3" name="Rectangle 2"/>
          <p:cNvSpPr/>
          <p:nvPr/>
        </p:nvSpPr>
        <p:spPr>
          <a:xfrm>
            <a:off x="497421" y="2884009"/>
            <a:ext cx="10558505" cy="461665"/>
          </a:xfrm>
          <a:prstGeom prst="rect">
            <a:avLst/>
          </a:prstGeom>
        </p:spPr>
        <p:txBody>
          <a:bodyPr wrap="square" anchor="ctr">
            <a:spAutoFit/>
          </a:bodyPr>
          <a:lstStyle/>
          <a:p>
            <a:r>
              <a:rPr lang="en-US" dirty="0" err="1" smtClean="0"/>
              <a:t>Các</a:t>
            </a:r>
            <a:r>
              <a:rPr lang="en-US" dirty="0" smtClean="0"/>
              <a:t> template </a:t>
            </a:r>
            <a:r>
              <a:rPr lang="en-US" dirty="0" err="1" smtClean="0"/>
              <a:t>phải</a:t>
            </a:r>
            <a:r>
              <a:rPr lang="en-US" dirty="0" smtClean="0"/>
              <a:t> code </a:t>
            </a:r>
            <a:r>
              <a:rPr lang="en-US" dirty="0" err="1" smtClean="0"/>
              <a:t>ở</a:t>
            </a:r>
            <a:r>
              <a:rPr lang="en-US" dirty="0" smtClean="0"/>
              <a:t> </a:t>
            </a:r>
            <a:r>
              <a:rPr lang="en-US" dirty="0" err="1" smtClean="0"/>
              <a:t>phần</a:t>
            </a:r>
            <a:r>
              <a:rPr lang="en-US" dirty="0" smtClean="0"/>
              <a:t> </a:t>
            </a:r>
            <a:r>
              <a:rPr lang="en-US" dirty="0" err="1" smtClean="0"/>
              <a:t>này</a:t>
            </a:r>
            <a:r>
              <a:rPr lang="en-US" dirty="0" smtClean="0"/>
              <a:t> </a:t>
            </a:r>
            <a:r>
              <a:rPr lang="en-US" dirty="0" err="1" smtClean="0"/>
              <a:t>là</a:t>
            </a:r>
            <a:r>
              <a:rPr lang="en-US" dirty="0" smtClean="0"/>
              <a:t> </a:t>
            </a:r>
            <a:r>
              <a:rPr lang="en-US" sz="2400" b="1" dirty="0" err="1"/>
              <a:t>archives.php</a:t>
            </a:r>
            <a:r>
              <a:rPr lang="en-US" dirty="0"/>
              <a:t>, </a:t>
            </a:r>
            <a:r>
              <a:rPr lang="en-US" sz="2400" b="1" dirty="0" err="1"/>
              <a:t>author.php</a:t>
            </a:r>
            <a:r>
              <a:rPr lang="en-US" dirty="0"/>
              <a:t>, </a:t>
            </a:r>
            <a:r>
              <a:rPr lang="en-US" sz="2400" b="1" dirty="0" err="1"/>
              <a:t>search.php</a:t>
            </a:r>
            <a:r>
              <a:rPr lang="en-US" sz="2000" b="1" dirty="0"/>
              <a:t> </a:t>
            </a:r>
            <a:r>
              <a:rPr lang="en-US" dirty="0" err="1"/>
              <a:t>và</a:t>
            </a:r>
            <a:r>
              <a:rPr lang="en-US" dirty="0"/>
              <a:t> </a:t>
            </a:r>
            <a:r>
              <a:rPr lang="en-US" sz="2400" b="1" dirty="0"/>
              <a:t>404.php</a:t>
            </a:r>
            <a:r>
              <a:rPr lang="en-US" dirty="0"/>
              <a:t>, </a:t>
            </a:r>
            <a:r>
              <a:rPr lang="en-US" dirty="0" err="1"/>
              <a:t>trong</a:t>
            </a:r>
            <a:r>
              <a:rPr lang="en-US" dirty="0"/>
              <a:t> </a:t>
            </a:r>
            <a:r>
              <a:rPr lang="en-US" dirty="0" err="1"/>
              <a:t>đó</a:t>
            </a:r>
            <a:r>
              <a:rPr lang="en-US" dirty="0"/>
              <a:t>:</a:t>
            </a:r>
            <a:endParaRPr lang="en-US" sz="2400" dirty="0"/>
          </a:p>
        </p:txBody>
      </p:sp>
      <p:sp>
        <p:nvSpPr>
          <p:cNvPr id="4" name="Rectangle 3"/>
          <p:cNvSpPr/>
          <p:nvPr/>
        </p:nvSpPr>
        <p:spPr>
          <a:xfrm>
            <a:off x="497422" y="4130102"/>
            <a:ext cx="10946433" cy="1107996"/>
          </a:xfrm>
          <a:prstGeom prst="rect">
            <a:avLst/>
          </a:prstGeom>
        </p:spPr>
        <p:txBody>
          <a:bodyPr wrap="square" anchor="ctr">
            <a:spAutoFit/>
          </a:bodyPr>
          <a:lstStyle/>
          <a:p>
            <a:r>
              <a:rPr lang="en-US" sz="2400" b="1" dirty="0" err="1"/>
              <a:t>author.php</a:t>
            </a:r>
            <a:r>
              <a:rPr lang="en-US" b="1" dirty="0"/>
              <a:t> </a:t>
            </a:r>
            <a:r>
              <a:rPr lang="en-US" dirty="0"/>
              <a:t>– </a:t>
            </a:r>
            <a:r>
              <a:rPr lang="en-US" dirty="0" smtClean="0"/>
              <a:t> </a:t>
            </a:r>
            <a:r>
              <a:rPr lang="en-US" dirty="0" err="1"/>
              <a:t>dành</a:t>
            </a:r>
            <a:r>
              <a:rPr lang="en-US" dirty="0"/>
              <a:t> </a:t>
            </a:r>
            <a:r>
              <a:rPr lang="en-US" dirty="0" err="1"/>
              <a:t>cho</a:t>
            </a:r>
            <a:r>
              <a:rPr lang="en-US" dirty="0"/>
              <a:t> </a:t>
            </a:r>
            <a:r>
              <a:rPr lang="en-US" dirty="0" err="1"/>
              <a:t>trang</a:t>
            </a:r>
            <a:r>
              <a:rPr lang="en-US" dirty="0"/>
              <a:t> </a:t>
            </a:r>
            <a:r>
              <a:rPr lang="en-US" dirty="0" err="1"/>
              <a:t>riêng</a:t>
            </a:r>
            <a:r>
              <a:rPr lang="en-US" dirty="0"/>
              <a:t> </a:t>
            </a:r>
            <a:r>
              <a:rPr lang="en-US" dirty="0" err="1"/>
              <a:t>của</a:t>
            </a:r>
            <a:r>
              <a:rPr lang="en-US" dirty="0"/>
              <a:t> </a:t>
            </a:r>
            <a:r>
              <a:rPr lang="en-US" dirty="0" err="1"/>
              <a:t>từng</a:t>
            </a:r>
            <a:r>
              <a:rPr lang="en-US" dirty="0"/>
              <a:t> </a:t>
            </a:r>
            <a:r>
              <a:rPr lang="en-US" dirty="0" err="1"/>
              <a:t>tác</a:t>
            </a:r>
            <a:r>
              <a:rPr lang="en-US" dirty="0"/>
              <a:t> </a:t>
            </a:r>
            <a:r>
              <a:rPr lang="en-US" dirty="0" err="1"/>
              <a:t>giả</a:t>
            </a:r>
            <a:r>
              <a:rPr lang="en-US" dirty="0"/>
              <a:t>, </a:t>
            </a:r>
            <a:r>
              <a:rPr lang="en-US" dirty="0" err="1"/>
              <a:t>nếu</a:t>
            </a:r>
            <a:r>
              <a:rPr lang="en-US" dirty="0"/>
              <a:t> </a:t>
            </a:r>
            <a:r>
              <a:rPr lang="en-US" dirty="0" err="1"/>
              <a:t>không</a:t>
            </a:r>
            <a:r>
              <a:rPr lang="en-US" dirty="0"/>
              <a:t> </a:t>
            </a:r>
            <a:r>
              <a:rPr lang="en-US" dirty="0" err="1"/>
              <a:t>có</a:t>
            </a:r>
            <a:r>
              <a:rPr lang="en-US" dirty="0"/>
              <a:t> file </a:t>
            </a:r>
            <a:r>
              <a:rPr lang="en-US" dirty="0" err="1"/>
              <a:t>này</a:t>
            </a:r>
            <a:r>
              <a:rPr lang="en-US" dirty="0"/>
              <a:t> </a:t>
            </a:r>
            <a:r>
              <a:rPr lang="en-US" dirty="0" err="1"/>
              <a:t>nó</a:t>
            </a:r>
            <a:r>
              <a:rPr lang="en-US" dirty="0"/>
              <a:t> </a:t>
            </a:r>
            <a:r>
              <a:rPr lang="en-US" dirty="0" err="1"/>
              <a:t>sẽ</a:t>
            </a:r>
            <a:r>
              <a:rPr lang="en-US" dirty="0"/>
              <a:t> load file </a:t>
            </a:r>
            <a:r>
              <a:rPr lang="en-US" dirty="0" err="1"/>
              <a:t>archive.php</a:t>
            </a:r>
            <a:r>
              <a:rPr lang="en-US" dirty="0"/>
              <a:t>.</a:t>
            </a:r>
          </a:p>
          <a:p>
            <a:r>
              <a:rPr lang="en-US" dirty="0"/>
              <a:t/>
            </a:r>
            <a:br>
              <a:rPr lang="en-US" dirty="0"/>
            </a:br>
            <a:endParaRPr lang="en-US" sz="2400" dirty="0"/>
          </a:p>
        </p:txBody>
      </p:sp>
      <p:sp>
        <p:nvSpPr>
          <p:cNvPr id="5" name="Rectangle 4"/>
          <p:cNvSpPr/>
          <p:nvPr/>
        </p:nvSpPr>
        <p:spPr>
          <a:xfrm>
            <a:off x="497422" y="4734457"/>
            <a:ext cx="10016840" cy="461665"/>
          </a:xfrm>
          <a:prstGeom prst="rect">
            <a:avLst/>
          </a:prstGeom>
        </p:spPr>
        <p:txBody>
          <a:bodyPr wrap="square" anchor="ctr">
            <a:spAutoFit/>
          </a:bodyPr>
          <a:lstStyle/>
          <a:p>
            <a:r>
              <a:rPr lang="en-US" sz="2400" b="1" dirty="0" err="1"/>
              <a:t>search.php</a:t>
            </a:r>
            <a:r>
              <a:rPr lang="en-US" sz="2400" b="1" dirty="0"/>
              <a:t> </a:t>
            </a:r>
            <a:r>
              <a:rPr lang="en-US" dirty="0" smtClean="0"/>
              <a:t>– </a:t>
            </a:r>
            <a:r>
              <a:rPr lang="en-US" dirty="0" err="1" smtClean="0"/>
              <a:t>dành</a:t>
            </a:r>
            <a:r>
              <a:rPr lang="en-US" dirty="0" smtClean="0"/>
              <a:t> </a:t>
            </a:r>
            <a:r>
              <a:rPr lang="en-US" dirty="0" err="1"/>
              <a:t>cho</a:t>
            </a:r>
            <a:r>
              <a:rPr lang="en-US" dirty="0"/>
              <a:t> </a:t>
            </a:r>
            <a:r>
              <a:rPr lang="en-US" dirty="0" err="1"/>
              <a:t>trang</a:t>
            </a:r>
            <a:r>
              <a:rPr lang="en-US" dirty="0"/>
              <a:t> </a:t>
            </a:r>
            <a:r>
              <a:rPr lang="en-US" dirty="0" err="1"/>
              <a:t>hiển</a:t>
            </a:r>
            <a:r>
              <a:rPr lang="en-US" dirty="0"/>
              <a:t> </a:t>
            </a:r>
            <a:r>
              <a:rPr lang="en-US" dirty="0" err="1"/>
              <a:t>thị</a:t>
            </a:r>
            <a:r>
              <a:rPr lang="en-US" dirty="0"/>
              <a:t> </a:t>
            </a:r>
            <a:r>
              <a:rPr lang="en-US" dirty="0" err="1"/>
              <a:t>kết</a:t>
            </a:r>
            <a:r>
              <a:rPr lang="en-US" dirty="0"/>
              <a:t> </a:t>
            </a:r>
            <a:r>
              <a:rPr lang="en-US" dirty="0" err="1"/>
              <a:t>quả</a:t>
            </a:r>
            <a:r>
              <a:rPr lang="en-US" dirty="0"/>
              <a:t> </a:t>
            </a:r>
            <a:r>
              <a:rPr lang="en-US" dirty="0" err="1"/>
              <a:t>tìm</a:t>
            </a:r>
            <a:r>
              <a:rPr lang="en-US" dirty="0"/>
              <a:t> </a:t>
            </a:r>
            <a:r>
              <a:rPr lang="en-US" dirty="0" err="1"/>
              <a:t>kiếm</a:t>
            </a:r>
            <a:r>
              <a:rPr lang="en-US" dirty="0"/>
              <a:t>.</a:t>
            </a:r>
          </a:p>
        </p:txBody>
      </p:sp>
      <p:sp>
        <p:nvSpPr>
          <p:cNvPr id="6" name="Rectangle 5"/>
          <p:cNvSpPr/>
          <p:nvPr/>
        </p:nvSpPr>
        <p:spPr>
          <a:xfrm>
            <a:off x="497422" y="5373194"/>
            <a:ext cx="6291305" cy="461665"/>
          </a:xfrm>
          <a:prstGeom prst="rect">
            <a:avLst/>
          </a:prstGeom>
        </p:spPr>
        <p:txBody>
          <a:bodyPr wrap="square" anchor="ctr">
            <a:spAutoFit/>
          </a:bodyPr>
          <a:lstStyle/>
          <a:p>
            <a:r>
              <a:rPr lang="en-US" sz="2400" b="1" dirty="0"/>
              <a:t>404.php</a:t>
            </a:r>
            <a:r>
              <a:rPr lang="en-US" dirty="0"/>
              <a:t> </a:t>
            </a:r>
            <a:r>
              <a:rPr lang="en-US" dirty="0" smtClean="0"/>
              <a:t>–  </a:t>
            </a:r>
            <a:r>
              <a:rPr lang="en-US" dirty="0" err="1"/>
              <a:t>hiển</a:t>
            </a:r>
            <a:r>
              <a:rPr lang="en-US" dirty="0"/>
              <a:t> </a:t>
            </a:r>
            <a:r>
              <a:rPr lang="en-US" dirty="0" err="1"/>
              <a:t>thị</a:t>
            </a:r>
            <a:r>
              <a:rPr lang="en-US" dirty="0"/>
              <a:t> </a:t>
            </a:r>
            <a:r>
              <a:rPr lang="en-US" dirty="0" err="1"/>
              <a:t>thông</a:t>
            </a:r>
            <a:r>
              <a:rPr lang="en-US" dirty="0"/>
              <a:t> </a:t>
            </a:r>
            <a:r>
              <a:rPr lang="en-US" dirty="0" err="1"/>
              <a:t>báo</a:t>
            </a:r>
            <a:r>
              <a:rPr lang="en-US" dirty="0"/>
              <a:t> </a:t>
            </a:r>
            <a:r>
              <a:rPr lang="en-US" dirty="0" err="1"/>
              <a:t>lỗi</a:t>
            </a:r>
            <a:r>
              <a:rPr lang="en-US" dirty="0"/>
              <a:t> 404 </a:t>
            </a:r>
            <a:r>
              <a:rPr lang="en-US" dirty="0" err="1"/>
              <a:t>trên</a:t>
            </a:r>
            <a:r>
              <a:rPr lang="en-US" dirty="0"/>
              <a:t> website WordPress. </a:t>
            </a:r>
          </a:p>
        </p:txBody>
      </p:sp>
      <p:sp>
        <p:nvSpPr>
          <p:cNvPr id="7" name="Rectangle 6"/>
          <p:cNvSpPr/>
          <p:nvPr/>
        </p:nvSpPr>
        <p:spPr>
          <a:xfrm>
            <a:off x="497422" y="3506456"/>
            <a:ext cx="10016840" cy="830997"/>
          </a:xfrm>
          <a:prstGeom prst="rect">
            <a:avLst/>
          </a:prstGeom>
        </p:spPr>
        <p:txBody>
          <a:bodyPr wrap="square" anchor="ctr">
            <a:spAutoFit/>
          </a:bodyPr>
          <a:lstStyle/>
          <a:p>
            <a:r>
              <a:rPr lang="en-US" sz="2400" b="1" dirty="0" err="1"/>
              <a:t>archive.php</a:t>
            </a:r>
            <a:r>
              <a:rPr lang="en-US" sz="2400" dirty="0"/>
              <a:t> – Template </a:t>
            </a:r>
            <a:r>
              <a:rPr lang="en-US" sz="2400" dirty="0" err="1"/>
              <a:t>chung</a:t>
            </a:r>
            <a:r>
              <a:rPr lang="en-US" sz="2400" dirty="0"/>
              <a:t> </a:t>
            </a:r>
            <a:r>
              <a:rPr lang="en-US" sz="2400" dirty="0" err="1"/>
              <a:t>dành</a:t>
            </a:r>
            <a:r>
              <a:rPr lang="en-US" sz="2400" dirty="0"/>
              <a:t> </a:t>
            </a:r>
            <a:r>
              <a:rPr lang="en-US" sz="2400" dirty="0" err="1"/>
              <a:t>cho</a:t>
            </a:r>
            <a:r>
              <a:rPr lang="en-US" sz="2400" dirty="0"/>
              <a:t> </a:t>
            </a:r>
            <a:r>
              <a:rPr lang="en-US" sz="2400" dirty="0" err="1"/>
              <a:t>các</a:t>
            </a:r>
            <a:r>
              <a:rPr lang="en-US" sz="2400" dirty="0"/>
              <a:t> taxonomy.</a:t>
            </a:r>
          </a:p>
          <a:p>
            <a:endParaRPr lang="en-US" sz="2400" dirty="0"/>
          </a:p>
        </p:txBody>
      </p:sp>
    </p:spTree>
    <p:extLst>
      <p:ext uri="{BB962C8B-B14F-4D97-AF65-F5344CB8AC3E}">
        <p14:creationId xmlns:p14="http://schemas.microsoft.com/office/powerpoint/2010/main" val="115598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idebar.php</a:t>
            </a:r>
            <a:endParaRPr lang="en-US" dirty="0"/>
          </a:p>
        </p:txBody>
      </p:sp>
      <p:sp>
        <p:nvSpPr>
          <p:cNvPr id="3" name="Rectangle 2"/>
          <p:cNvSpPr/>
          <p:nvPr/>
        </p:nvSpPr>
        <p:spPr>
          <a:xfrm>
            <a:off x="816076" y="3458278"/>
            <a:ext cx="10016840" cy="830997"/>
          </a:xfrm>
          <a:prstGeom prst="rect">
            <a:avLst/>
          </a:prstGeom>
        </p:spPr>
        <p:txBody>
          <a:bodyPr wrap="square" anchor="ctr">
            <a:spAutoFit/>
          </a:bodyPr>
          <a:lstStyle/>
          <a:p>
            <a:r>
              <a:rPr lang="en-US" sz="2400" dirty="0" err="1" smtClean="0"/>
              <a:t>Là</a:t>
            </a:r>
            <a:r>
              <a:rPr lang="en-US" sz="2400" dirty="0" smtClean="0"/>
              <a:t> </a:t>
            </a:r>
            <a:r>
              <a:rPr lang="en-US" sz="2400" dirty="0" err="1" smtClean="0"/>
              <a:t>nơi</a:t>
            </a:r>
            <a:r>
              <a:rPr lang="en-US" sz="2400" dirty="0" smtClean="0"/>
              <a:t> </a:t>
            </a:r>
            <a:r>
              <a:rPr lang="en-US" sz="2400" dirty="0" err="1" smtClean="0"/>
              <a:t>đặt</a:t>
            </a:r>
            <a:r>
              <a:rPr lang="en-US" sz="2400" dirty="0" smtClean="0"/>
              <a:t> </a:t>
            </a:r>
            <a:r>
              <a:rPr lang="en-US" sz="2400" dirty="0" err="1" smtClean="0"/>
              <a:t>các</a:t>
            </a:r>
            <a:r>
              <a:rPr lang="en-US" sz="2400" dirty="0" smtClean="0"/>
              <a:t> </a:t>
            </a:r>
            <a:r>
              <a:rPr lang="en-US" sz="2400" dirty="0" err="1" smtClean="0"/>
              <a:t>Wiget</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nội</a:t>
            </a:r>
            <a:r>
              <a:rPr lang="en-US" sz="2400" dirty="0" smtClean="0"/>
              <a:t> dung </a:t>
            </a:r>
            <a:r>
              <a:rPr lang="en-US" sz="2400" dirty="0" err="1" smtClean="0"/>
              <a:t>bên</a:t>
            </a:r>
            <a:r>
              <a:rPr lang="en-US" sz="2400" dirty="0" smtClean="0"/>
              <a:t> </a:t>
            </a:r>
            <a:r>
              <a:rPr lang="en-US" sz="2400" dirty="0" err="1" smtClean="0"/>
              <a:t>cạnh</a:t>
            </a:r>
            <a:r>
              <a:rPr lang="en-US" sz="2400" dirty="0" smtClean="0"/>
              <a:t> </a:t>
            </a:r>
            <a:r>
              <a:rPr lang="en-US" sz="2400" dirty="0" err="1" smtClean="0"/>
              <a:t>khu</a:t>
            </a:r>
            <a:r>
              <a:rPr lang="en-US" sz="2400" dirty="0" smtClean="0"/>
              <a:t> </a:t>
            </a:r>
            <a:r>
              <a:rPr lang="en-US" sz="2400" dirty="0" err="1" smtClean="0"/>
              <a:t>vực</a:t>
            </a:r>
            <a:r>
              <a:rPr lang="en-US" sz="2400" dirty="0" smtClean="0"/>
              <a:t> </a:t>
            </a:r>
            <a:r>
              <a:rPr lang="en-US" sz="2400" dirty="0" err="1" smtClean="0"/>
              <a:t>hiện</a:t>
            </a:r>
            <a:r>
              <a:rPr lang="en-US" sz="2400" dirty="0" smtClean="0"/>
              <a:t> </a:t>
            </a:r>
            <a:r>
              <a:rPr lang="en-US" sz="2400" dirty="0" err="1" smtClean="0"/>
              <a:t>thị</a:t>
            </a:r>
            <a:r>
              <a:rPr lang="en-US" sz="2400" dirty="0" smtClean="0"/>
              <a:t> </a:t>
            </a:r>
            <a:r>
              <a:rPr lang="en-US" sz="2400" dirty="0" err="1" smtClean="0"/>
              <a:t>nội</a:t>
            </a:r>
            <a:r>
              <a:rPr lang="en-US" sz="2400" dirty="0" smtClean="0"/>
              <a:t> dung </a:t>
            </a:r>
            <a:r>
              <a:rPr lang="en-US" sz="2400" dirty="0" err="1" smtClean="0"/>
              <a:t>chính</a:t>
            </a:r>
            <a:r>
              <a:rPr lang="en-US" sz="2400" dirty="0" smtClean="0"/>
              <a:t> </a:t>
            </a:r>
            <a:r>
              <a:rPr lang="en-US" sz="2400" dirty="0" err="1" smtClean="0"/>
              <a:t>của</a:t>
            </a:r>
            <a:r>
              <a:rPr lang="en-US" sz="2400" dirty="0" smtClean="0"/>
              <a:t> website.</a:t>
            </a:r>
            <a:endParaRPr lang="en-US" sz="2400" dirty="0"/>
          </a:p>
        </p:txBody>
      </p:sp>
      <p:sp>
        <p:nvSpPr>
          <p:cNvPr id="4" name="Rectangle 3"/>
          <p:cNvSpPr/>
          <p:nvPr/>
        </p:nvSpPr>
        <p:spPr>
          <a:xfrm>
            <a:off x="816076" y="4507289"/>
            <a:ext cx="11375924" cy="523220"/>
          </a:xfrm>
          <a:prstGeom prst="rect">
            <a:avLst/>
          </a:prstGeom>
        </p:spPr>
        <p:txBody>
          <a:bodyPr wrap="square" anchor="ctr">
            <a:spAutoFit/>
          </a:bodyPr>
          <a:lstStyle/>
          <a:p>
            <a:r>
              <a:rPr lang="en-US" sz="2400" dirty="0" err="1" smtClean="0"/>
              <a:t>Để</a:t>
            </a:r>
            <a:r>
              <a:rPr lang="en-US" sz="2400" dirty="0" smtClean="0"/>
              <a:t> </a:t>
            </a:r>
            <a:r>
              <a:rPr lang="en-US" sz="2400" dirty="0" err="1" smtClean="0"/>
              <a:t>đăng</a:t>
            </a:r>
            <a:r>
              <a:rPr lang="en-US" sz="2400" dirty="0" smtClean="0"/>
              <a:t> </a:t>
            </a:r>
            <a:r>
              <a:rPr lang="en-US" sz="2400" dirty="0" err="1" smtClean="0"/>
              <a:t>kí</a:t>
            </a:r>
            <a:r>
              <a:rPr lang="en-US" sz="2400" dirty="0" smtClean="0"/>
              <a:t> </a:t>
            </a:r>
            <a:r>
              <a:rPr lang="en-US" sz="2400" dirty="0" err="1" smtClean="0"/>
              <a:t>một</a:t>
            </a:r>
            <a:r>
              <a:rPr lang="en-US" sz="2400" dirty="0" smtClean="0"/>
              <a:t> sidebar </a:t>
            </a:r>
            <a:r>
              <a:rPr lang="en-US" sz="2400" dirty="0" err="1" smtClean="0"/>
              <a:t>mới</a:t>
            </a:r>
            <a:r>
              <a:rPr lang="en-US" sz="2400" dirty="0" smtClean="0"/>
              <a:t> </a:t>
            </a:r>
            <a:r>
              <a:rPr lang="en-US" sz="2400" dirty="0" err="1" smtClean="0"/>
              <a:t>trong</a:t>
            </a:r>
            <a:r>
              <a:rPr lang="en-US" sz="2400" dirty="0" smtClean="0"/>
              <a:t> WordPress </a:t>
            </a:r>
            <a:r>
              <a:rPr lang="en-US" sz="2400" dirty="0" err="1" smtClean="0"/>
              <a:t>chúng</a:t>
            </a:r>
            <a:r>
              <a:rPr lang="en-US" sz="2400" dirty="0" smtClean="0"/>
              <a:t> ta </a:t>
            </a:r>
            <a:r>
              <a:rPr lang="en-US" sz="2400" dirty="0" err="1" smtClean="0"/>
              <a:t>sử</a:t>
            </a:r>
            <a:r>
              <a:rPr lang="en-US" sz="2400" dirty="0" smtClean="0"/>
              <a:t> </a:t>
            </a:r>
            <a:r>
              <a:rPr lang="en-US" sz="2400" dirty="0" err="1" smtClean="0"/>
              <a:t>dụng</a:t>
            </a:r>
            <a:r>
              <a:rPr lang="en-US" sz="2400" dirty="0" smtClean="0"/>
              <a:t> </a:t>
            </a:r>
            <a:r>
              <a:rPr lang="en-US" sz="2400" dirty="0" err="1" smtClean="0"/>
              <a:t>hàm</a:t>
            </a:r>
            <a:r>
              <a:rPr lang="en-US" sz="2400" dirty="0" smtClean="0"/>
              <a:t>: </a:t>
            </a:r>
            <a:r>
              <a:rPr lang="en-US" sz="2800" b="1" dirty="0" err="1"/>
              <a:t>register_sidebar</a:t>
            </a:r>
            <a:r>
              <a:rPr lang="en-US" sz="2800" b="1" dirty="0" smtClean="0"/>
              <a:t>()</a:t>
            </a:r>
            <a:endParaRPr lang="en-US" sz="2800" b="1" dirty="0"/>
          </a:p>
        </p:txBody>
      </p:sp>
      <p:sp>
        <p:nvSpPr>
          <p:cNvPr id="5" name="Rectangle 4"/>
          <p:cNvSpPr/>
          <p:nvPr/>
        </p:nvSpPr>
        <p:spPr>
          <a:xfrm>
            <a:off x="816076" y="5232319"/>
            <a:ext cx="11106686" cy="523220"/>
          </a:xfrm>
          <a:prstGeom prst="rect">
            <a:avLst/>
          </a:prstGeom>
        </p:spPr>
        <p:txBody>
          <a:bodyPr wrap="square" anchor="ctr">
            <a:spAutoFit/>
          </a:bodyPr>
          <a:lstStyle/>
          <a:p>
            <a:r>
              <a:rPr lang="en-US" sz="2400" dirty="0" err="1" smtClean="0"/>
              <a:t>Để</a:t>
            </a:r>
            <a:r>
              <a:rPr lang="en-US" sz="2400" dirty="0" smtClean="0"/>
              <a:t> </a:t>
            </a:r>
            <a:r>
              <a:rPr lang="en-US" sz="2400" dirty="0" err="1" smtClean="0"/>
              <a:t>hiển</a:t>
            </a:r>
            <a:r>
              <a:rPr lang="en-US" sz="2400" dirty="0" smtClean="0"/>
              <a:t> </a:t>
            </a:r>
            <a:r>
              <a:rPr lang="en-US" sz="2400" dirty="0" err="1" smtClean="0"/>
              <a:t>thị</a:t>
            </a:r>
            <a:r>
              <a:rPr lang="en-US" sz="2400" dirty="0" smtClean="0"/>
              <a:t> sidebar </a:t>
            </a:r>
            <a:r>
              <a:rPr lang="en-US" sz="2400" dirty="0" err="1" smtClean="0"/>
              <a:t>lên</a:t>
            </a:r>
            <a:r>
              <a:rPr lang="en-US" sz="2400" dirty="0" smtClean="0"/>
              <a:t> </a:t>
            </a:r>
            <a:r>
              <a:rPr lang="en-US" sz="2400" dirty="0" err="1" smtClean="0"/>
              <a:t>khu</a:t>
            </a:r>
            <a:r>
              <a:rPr lang="en-US" sz="2400" dirty="0" smtClean="0"/>
              <a:t> </a:t>
            </a:r>
            <a:r>
              <a:rPr lang="en-US" sz="2400" dirty="0" err="1" smtClean="0"/>
              <a:t>vực</a:t>
            </a:r>
            <a:r>
              <a:rPr lang="en-US" sz="2400" dirty="0" smtClean="0"/>
              <a:t> </a:t>
            </a:r>
            <a:r>
              <a:rPr lang="en-US" sz="2400" dirty="0" err="1" smtClean="0"/>
              <a:t>cần</a:t>
            </a:r>
            <a:r>
              <a:rPr lang="en-US" sz="2400" dirty="0" smtClean="0"/>
              <a:t> </a:t>
            </a:r>
            <a:r>
              <a:rPr lang="en-US" sz="2400" dirty="0" err="1" smtClean="0"/>
              <a:t>hiển</a:t>
            </a:r>
            <a:r>
              <a:rPr lang="en-US" sz="2400" dirty="0" smtClean="0"/>
              <a:t> </a:t>
            </a:r>
            <a:r>
              <a:rPr lang="en-US" sz="2400" dirty="0" err="1" smtClean="0"/>
              <a:t>thỉ</a:t>
            </a:r>
            <a:r>
              <a:rPr lang="en-US" sz="2400" dirty="0" smtClean="0"/>
              <a:t> </a:t>
            </a:r>
            <a:r>
              <a:rPr lang="en-US" sz="2400" dirty="0" err="1" smtClean="0"/>
              <a:t>chúng</a:t>
            </a:r>
            <a:r>
              <a:rPr lang="en-US" sz="2400" dirty="0" smtClean="0"/>
              <a:t> ta </a:t>
            </a:r>
            <a:r>
              <a:rPr lang="en-US" sz="2400" dirty="0" err="1" smtClean="0"/>
              <a:t>sử</a:t>
            </a:r>
            <a:r>
              <a:rPr lang="en-US" sz="2400" dirty="0" smtClean="0"/>
              <a:t> </a:t>
            </a:r>
            <a:r>
              <a:rPr lang="en-US" sz="2400" dirty="0" err="1" smtClean="0"/>
              <a:t>dụng</a:t>
            </a:r>
            <a:r>
              <a:rPr lang="en-US" sz="2400" dirty="0" smtClean="0"/>
              <a:t> </a:t>
            </a:r>
            <a:r>
              <a:rPr lang="en-US" sz="2400" dirty="0" err="1" smtClean="0"/>
              <a:t>hàm</a:t>
            </a:r>
            <a:r>
              <a:rPr lang="en-US" sz="2400" dirty="0" smtClean="0"/>
              <a:t>: </a:t>
            </a:r>
            <a:r>
              <a:rPr lang="en-US" sz="2800" b="1" dirty="0" err="1"/>
              <a:t>dynamic_sidebar</a:t>
            </a:r>
            <a:r>
              <a:rPr lang="en-US" sz="2800" b="1" dirty="0" smtClean="0"/>
              <a:t>()</a:t>
            </a:r>
            <a:endParaRPr lang="en-US" sz="2800" b="1" dirty="0"/>
          </a:p>
        </p:txBody>
      </p:sp>
    </p:spTree>
    <p:extLst>
      <p:ext uri="{BB962C8B-B14F-4D97-AF65-F5344CB8AC3E}">
        <p14:creationId xmlns:p14="http://schemas.microsoft.com/office/powerpoint/2010/main" val="32424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Page Template</a:t>
            </a:r>
            <a:endParaRPr lang="en-US" dirty="0"/>
          </a:p>
        </p:txBody>
      </p:sp>
      <p:sp>
        <p:nvSpPr>
          <p:cNvPr id="3" name="Rectangle 2"/>
          <p:cNvSpPr/>
          <p:nvPr/>
        </p:nvSpPr>
        <p:spPr>
          <a:xfrm>
            <a:off x="816075" y="3458278"/>
            <a:ext cx="10447669" cy="830997"/>
          </a:xfrm>
          <a:prstGeom prst="rect">
            <a:avLst/>
          </a:prstGeom>
        </p:spPr>
        <p:txBody>
          <a:bodyPr wrap="square" anchor="ctr">
            <a:spAutoFit/>
          </a:bodyPr>
          <a:lstStyle/>
          <a:p>
            <a:r>
              <a:rPr lang="en-US" sz="2400" dirty="0" err="1"/>
              <a:t>T</a:t>
            </a:r>
            <a:r>
              <a:rPr lang="en-US" sz="2400" dirty="0" err="1" smtClean="0"/>
              <a:t>ạo</a:t>
            </a:r>
            <a:r>
              <a:rPr lang="en-US" sz="2400" dirty="0" smtClean="0"/>
              <a:t> </a:t>
            </a:r>
            <a:r>
              <a:rPr lang="en-US" sz="2400" dirty="0" err="1"/>
              <a:t>ra</a:t>
            </a:r>
            <a:r>
              <a:rPr lang="en-US" sz="2400" dirty="0"/>
              <a:t> </a:t>
            </a:r>
            <a:r>
              <a:rPr lang="en-US" sz="2400" dirty="0" err="1"/>
              <a:t>những</a:t>
            </a:r>
            <a:r>
              <a:rPr lang="en-US" sz="2400" dirty="0"/>
              <a:t> template </a:t>
            </a:r>
            <a:r>
              <a:rPr lang="en-US" sz="2400" dirty="0" err="1"/>
              <a:t>riêng</a:t>
            </a:r>
            <a:r>
              <a:rPr lang="en-US" sz="2400" dirty="0"/>
              <a:t>, </a:t>
            </a:r>
            <a:r>
              <a:rPr lang="en-US" sz="2400" dirty="0" err="1"/>
              <a:t>ở</a:t>
            </a:r>
            <a:r>
              <a:rPr lang="en-US" sz="2400" dirty="0"/>
              <a:t> </a:t>
            </a:r>
            <a:r>
              <a:rPr lang="en-US" sz="2400" dirty="0" err="1"/>
              <a:t>đó</a:t>
            </a:r>
            <a:r>
              <a:rPr lang="en-US" sz="2400" dirty="0"/>
              <a:t> </a:t>
            </a:r>
            <a:r>
              <a:rPr lang="en-US" sz="2400" dirty="0" err="1"/>
              <a:t>bạn</a:t>
            </a:r>
            <a:r>
              <a:rPr lang="en-US" sz="2400" dirty="0"/>
              <a:t> </a:t>
            </a:r>
            <a:r>
              <a:rPr lang="en-US" sz="2400" dirty="0" err="1"/>
              <a:t>có</a:t>
            </a:r>
            <a:r>
              <a:rPr lang="en-US" sz="2400" dirty="0"/>
              <a:t> </a:t>
            </a:r>
            <a:r>
              <a:rPr lang="en-US" sz="2400" dirty="0" err="1"/>
              <a:t>thể</a:t>
            </a:r>
            <a:r>
              <a:rPr lang="en-US" sz="2400" dirty="0"/>
              <a:t> code </a:t>
            </a:r>
            <a:r>
              <a:rPr lang="en-US" sz="2400" dirty="0" err="1" smtClean="0"/>
              <a:t>nó</a:t>
            </a:r>
            <a:r>
              <a:rPr lang="en-US" sz="2400" dirty="0" smtClean="0"/>
              <a:t> </a:t>
            </a:r>
            <a:r>
              <a:rPr lang="en-US" sz="2400" dirty="0" err="1" smtClean="0"/>
              <a:t>khác</a:t>
            </a:r>
            <a:r>
              <a:rPr lang="en-US" sz="2400" dirty="0" smtClean="0"/>
              <a:t> </a:t>
            </a:r>
            <a:r>
              <a:rPr lang="en-US" sz="2400" dirty="0" err="1" smtClean="0"/>
              <a:t>đi</a:t>
            </a:r>
            <a:r>
              <a:rPr lang="en-US" sz="2400" dirty="0" smtClean="0"/>
              <a:t> so </a:t>
            </a:r>
            <a:r>
              <a:rPr lang="en-US" sz="2400" dirty="0" err="1"/>
              <a:t>với</a:t>
            </a:r>
            <a:r>
              <a:rPr lang="en-US" sz="2400" dirty="0"/>
              <a:t> </a:t>
            </a:r>
            <a:r>
              <a:rPr lang="en-US" sz="2400" dirty="0" err="1"/>
              <a:t>giao</a:t>
            </a:r>
            <a:r>
              <a:rPr lang="en-US" sz="2400" dirty="0"/>
              <a:t> </a:t>
            </a:r>
            <a:r>
              <a:rPr lang="en-US" sz="2400" dirty="0" err="1"/>
              <a:t>diện</a:t>
            </a:r>
            <a:r>
              <a:rPr lang="en-US" sz="2400" dirty="0"/>
              <a:t> </a:t>
            </a:r>
            <a:r>
              <a:rPr lang="en-US" sz="2400" dirty="0" err="1"/>
              <a:t>gốc</a:t>
            </a:r>
            <a:r>
              <a:rPr lang="en-US" sz="2400" dirty="0"/>
              <a:t> </a:t>
            </a:r>
            <a:r>
              <a:rPr lang="en-US" sz="2400" dirty="0" err="1"/>
              <a:t>của</a:t>
            </a:r>
            <a:r>
              <a:rPr lang="en-US" sz="2400" dirty="0"/>
              <a:t> website </a:t>
            </a:r>
            <a:r>
              <a:rPr lang="en-US" sz="2400" dirty="0" err="1"/>
              <a:t>để</a:t>
            </a:r>
            <a:r>
              <a:rPr lang="en-US" sz="2400" dirty="0"/>
              <a:t> </a:t>
            </a:r>
            <a:r>
              <a:rPr lang="en-US" sz="2400" dirty="0" err="1"/>
              <a:t>nhằm</a:t>
            </a:r>
            <a:r>
              <a:rPr lang="en-US" sz="2400" dirty="0"/>
              <a:t> </a:t>
            </a:r>
            <a:r>
              <a:rPr lang="en-US" sz="2400" dirty="0" err="1"/>
              <a:t>mục</a:t>
            </a:r>
            <a:r>
              <a:rPr lang="en-US" sz="2400" dirty="0"/>
              <a:t> </a:t>
            </a:r>
            <a:r>
              <a:rPr lang="en-US" sz="2400" dirty="0" err="1"/>
              <a:t>đích</a:t>
            </a:r>
            <a:r>
              <a:rPr lang="en-US" sz="2400" dirty="0"/>
              <a:t> </a:t>
            </a:r>
            <a:r>
              <a:rPr lang="en-US" sz="2400" dirty="0" err="1"/>
              <a:t>sử</a:t>
            </a:r>
            <a:r>
              <a:rPr lang="en-US" sz="2400" dirty="0"/>
              <a:t> </a:t>
            </a:r>
            <a:r>
              <a:rPr lang="en-US" sz="2400" dirty="0" err="1"/>
              <a:t>dụng</a:t>
            </a:r>
            <a:r>
              <a:rPr lang="en-US" sz="2400" dirty="0"/>
              <a:t> </a:t>
            </a:r>
            <a:r>
              <a:rPr lang="en-US" sz="2400" dirty="0" err="1"/>
              <a:t>nó</a:t>
            </a:r>
            <a:r>
              <a:rPr lang="en-US" sz="2400" dirty="0"/>
              <a:t> </a:t>
            </a:r>
            <a:r>
              <a:rPr lang="en-US" sz="2400" dirty="0" err="1"/>
              <a:t>cho</a:t>
            </a:r>
            <a:r>
              <a:rPr lang="en-US" sz="2400" dirty="0"/>
              <a:t> </a:t>
            </a:r>
            <a:r>
              <a:rPr lang="en-US" sz="2400" dirty="0" err="1"/>
              <a:t>một</a:t>
            </a:r>
            <a:r>
              <a:rPr lang="en-US" sz="2400" dirty="0"/>
              <a:t> Page </a:t>
            </a:r>
            <a:r>
              <a:rPr lang="en-US" sz="2400" dirty="0" err="1"/>
              <a:t>riêng</a:t>
            </a:r>
            <a:r>
              <a:rPr lang="en-US" sz="2400" dirty="0"/>
              <a:t> </a:t>
            </a:r>
            <a:r>
              <a:rPr lang="en-US" sz="2400" dirty="0" err="1" smtClean="0"/>
              <a:t>biệt</a:t>
            </a:r>
            <a:r>
              <a:rPr lang="en-US" sz="2400" dirty="0" smtClean="0"/>
              <a:t>.</a:t>
            </a:r>
            <a:endParaRPr lang="en-US" sz="2400" dirty="0"/>
          </a:p>
        </p:txBody>
      </p:sp>
      <p:sp>
        <p:nvSpPr>
          <p:cNvPr id="4" name="Rectangle 3"/>
          <p:cNvSpPr/>
          <p:nvPr/>
        </p:nvSpPr>
        <p:spPr>
          <a:xfrm>
            <a:off x="816075" y="4585145"/>
            <a:ext cx="9685669" cy="1015663"/>
          </a:xfrm>
          <a:prstGeom prst="rect">
            <a:avLst/>
          </a:prstGeom>
        </p:spPr>
        <p:txBody>
          <a:bodyPr wrap="square" anchor="ctr">
            <a:spAutoFit/>
          </a:bodyPr>
          <a:lstStyle/>
          <a:p>
            <a:r>
              <a:rPr lang="en-US" sz="2400" dirty="0" err="1" smtClean="0"/>
              <a:t>Ở</a:t>
            </a:r>
            <a:r>
              <a:rPr lang="en-US" sz="2400" dirty="0" smtClean="0"/>
              <a:t> </a:t>
            </a:r>
            <a:r>
              <a:rPr lang="en-US" sz="2400" dirty="0" err="1" smtClean="0"/>
              <a:t>đây</a:t>
            </a:r>
            <a:r>
              <a:rPr lang="en-US" sz="2400" dirty="0" smtClean="0"/>
              <a:t>, </a:t>
            </a:r>
            <a:r>
              <a:rPr lang="en-US" sz="2400" dirty="0" err="1" smtClean="0"/>
              <a:t>chúng</a:t>
            </a:r>
            <a:r>
              <a:rPr lang="en-US" sz="2400" dirty="0" smtClean="0"/>
              <a:t> ta </a:t>
            </a:r>
            <a:r>
              <a:rPr lang="en-US" sz="2400" dirty="0" err="1" smtClean="0"/>
              <a:t>sẽ</a:t>
            </a:r>
            <a:r>
              <a:rPr lang="en-US" sz="2400" dirty="0" smtClean="0"/>
              <a:t> code </a:t>
            </a:r>
            <a:r>
              <a:rPr lang="en-US" sz="2400" dirty="0" err="1" smtClean="0"/>
              <a:t>trên</a:t>
            </a:r>
            <a:r>
              <a:rPr lang="en-US" sz="2400" dirty="0" smtClean="0"/>
              <a:t> file </a:t>
            </a:r>
            <a:r>
              <a:rPr lang="en-US" sz="2800" b="1" dirty="0" err="1" smtClean="0"/>
              <a:t>contact.php</a:t>
            </a:r>
            <a:r>
              <a:rPr lang="en-US" sz="2400" dirty="0" smtClean="0"/>
              <a:t> </a:t>
            </a:r>
            <a:r>
              <a:rPr lang="en-US" sz="2400" dirty="0" err="1" smtClean="0"/>
              <a:t>và</a:t>
            </a:r>
            <a:r>
              <a:rPr lang="en-US" sz="2400" dirty="0" smtClean="0"/>
              <a:t> </a:t>
            </a:r>
            <a:r>
              <a:rPr lang="en-US" sz="2800" b="1" dirty="0" smtClean="0"/>
              <a:t>full-</a:t>
            </a:r>
            <a:r>
              <a:rPr lang="en-US" sz="2800" b="1" dirty="0" err="1" smtClean="0"/>
              <a:t>width.php</a:t>
            </a:r>
            <a:r>
              <a:rPr lang="en-US" sz="2400" dirty="0" smtClean="0"/>
              <a:t> </a:t>
            </a:r>
            <a:r>
              <a:rPr lang="en-US" sz="2400" dirty="0" err="1" smtClean="0"/>
              <a:t>trong</a:t>
            </a:r>
            <a:r>
              <a:rPr lang="en-US" sz="2400" dirty="0" smtClean="0"/>
              <a:t> </a:t>
            </a:r>
            <a:r>
              <a:rPr lang="en-US" sz="2400" dirty="0" err="1" smtClean="0"/>
              <a:t>thư</a:t>
            </a:r>
            <a:r>
              <a:rPr lang="en-US" sz="2400" dirty="0" smtClean="0"/>
              <a:t> </a:t>
            </a:r>
            <a:r>
              <a:rPr lang="en-US" sz="2400" dirty="0" err="1" smtClean="0"/>
              <a:t>mục</a:t>
            </a:r>
            <a:r>
              <a:rPr lang="en-US" sz="2400" dirty="0" smtClean="0"/>
              <a:t> </a:t>
            </a:r>
            <a:r>
              <a:rPr lang="en-US" sz="3200" b="1" dirty="0" smtClean="0"/>
              <a:t>templates </a:t>
            </a:r>
            <a:r>
              <a:rPr lang="en-US" sz="2400" dirty="0" err="1" smtClean="0"/>
              <a:t>của</a:t>
            </a:r>
            <a:r>
              <a:rPr lang="en-US" sz="2400" dirty="0" smtClean="0"/>
              <a:t> </a:t>
            </a:r>
            <a:r>
              <a:rPr lang="en-US" sz="2400" dirty="0" err="1" smtClean="0"/>
              <a:t>giao</a:t>
            </a:r>
            <a:r>
              <a:rPr lang="en-US" sz="2400" dirty="0" smtClean="0"/>
              <a:t> </a:t>
            </a:r>
            <a:r>
              <a:rPr lang="en-US" sz="2400" dirty="0" err="1" smtClean="0"/>
              <a:t>diện</a:t>
            </a:r>
            <a:r>
              <a:rPr lang="en-US" sz="2400" dirty="0" smtClean="0"/>
              <a:t>.</a:t>
            </a:r>
            <a:endParaRPr lang="en-US" sz="2400" dirty="0"/>
          </a:p>
        </p:txBody>
      </p:sp>
    </p:spTree>
    <p:extLst>
      <p:ext uri="{BB962C8B-B14F-4D97-AF65-F5344CB8AC3E}">
        <p14:creationId xmlns:p14="http://schemas.microsoft.com/office/powerpoint/2010/main" val="789076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CSS </a:t>
            </a:r>
            <a:r>
              <a:rPr lang="en-US" dirty="0" err="1" smtClean="0"/>
              <a:t>cho</a:t>
            </a:r>
            <a:r>
              <a:rPr lang="en-US" dirty="0" smtClean="0"/>
              <a:t> themes</a:t>
            </a:r>
            <a:endParaRPr lang="en-US" dirty="0"/>
          </a:p>
        </p:txBody>
      </p:sp>
      <p:sp>
        <p:nvSpPr>
          <p:cNvPr id="3" name="Rectangle 2"/>
          <p:cNvSpPr/>
          <p:nvPr/>
        </p:nvSpPr>
        <p:spPr>
          <a:xfrm>
            <a:off x="899205" y="3581390"/>
            <a:ext cx="10447669" cy="584775"/>
          </a:xfrm>
          <a:prstGeom prst="rect">
            <a:avLst/>
          </a:prstGeom>
        </p:spPr>
        <p:txBody>
          <a:bodyPr wrap="square" anchor="ctr">
            <a:spAutoFit/>
          </a:bodyPr>
          <a:lstStyle/>
          <a:p>
            <a:r>
              <a:rPr lang="en-US" sz="2400" smtClean="0"/>
              <a:t>Sử</a:t>
            </a:r>
            <a:r>
              <a:rPr lang="en-US" sz="2400" dirty="0" smtClean="0"/>
              <a:t> </a:t>
            </a:r>
            <a:r>
              <a:rPr lang="en-US" sz="2400" dirty="0" err="1" smtClean="0"/>
              <a:t>dụng</a:t>
            </a:r>
            <a:r>
              <a:rPr lang="en-US" sz="2400" dirty="0" smtClean="0"/>
              <a:t> </a:t>
            </a:r>
            <a:r>
              <a:rPr lang="en-US" sz="2400" dirty="0" err="1" smtClean="0"/>
              <a:t>hàm</a:t>
            </a:r>
            <a:r>
              <a:rPr lang="en-US" sz="2400" dirty="0"/>
              <a:t> </a:t>
            </a:r>
            <a:r>
              <a:rPr lang="en-US" sz="3200" b="1" dirty="0" err="1"/>
              <a:t>wp_register_style</a:t>
            </a:r>
            <a:r>
              <a:rPr lang="en-US" sz="3200" b="1" dirty="0" smtClean="0"/>
              <a:t>() </a:t>
            </a:r>
            <a:r>
              <a:rPr lang="en-US" sz="2400" dirty="0" err="1" smtClean="0"/>
              <a:t>để</a:t>
            </a:r>
            <a:r>
              <a:rPr lang="en-US" sz="2400" dirty="0" smtClean="0"/>
              <a:t> </a:t>
            </a:r>
            <a:r>
              <a:rPr lang="en-US" sz="2400" dirty="0" err="1" smtClean="0"/>
              <a:t>đưa</a:t>
            </a:r>
            <a:r>
              <a:rPr lang="en-US" sz="2400" dirty="0" smtClean="0"/>
              <a:t> CSS </a:t>
            </a:r>
            <a:r>
              <a:rPr lang="en-US" sz="2400" dirty="0" err="1" smtClean="0"/>
              <a:t>vào</a:t>
            </a:r>
            <a:r>
              <a:rPr lang="en-US" sz="2400" dirty="0" smtClean="0"/>
              <a:t> themes WordPress.</a:t>
            </a:r>
            <a:r>
              <a:rPr lang="en-US" sz="3200" b="1" dirty="0" smtClean="0"/>
              <a:t> </a:t>
            </a:r>
            <a:endParaRPr lang="en-US" sz="3200" b="1" dirty="0"/>
          </a:p>
        </p:txBody>
      </p:sp>
      <p:sp>
        <p:nvSpPr>
          <p:cNvPr id="4" name="Rectangle 3"/>
          <p:cNvSpPr/>
          <p:nvPr/>
        </p:nvSpPr>
        <p:spPr>
          <a:xfrm>
            <a:off x="899205" y="4097169"/>
            <a:ext cx="9962761" cy="1077218"/>
          </a:xfrm>
          <a:prstGeom prst="rect">
            <a:avLst/>
          </a:prstGeom>
        </p:spPr>
        <p:txBody>
          <a:bodyPr wrap="square" anchor="ctr">
            <a:spAutoFit/>
          </a:bodyPr>
          <a:lstStyle/>
          <a:p>
            <a:r>
              <a:rPr lang="en-US" sz="2400" dirty="0" err="1" smtClean="0"/>
              <a:t>Sử</a:t>
            </a:r>
            <a:r>
              <a:rPr lang="en-US" sz="2400" dirty="0" smtClean="0"/>
              <a:t> </a:t>
            </a:r>
            <a:r>
              <a:rPr lang="en-US" sz="2400" dirty="0" err="1" smtClean="0"/>
              <a:t>dụng</a:t>
            </a:r>
            <a:r>
              <a:rPr lang="en-US" sz="2400" dirty="0" smtClean="0"/>
              <a:t> </a:t>
            </a:r>
            <a:r>
              <a:rPr lang="en-US" sz="2400" dirty="0" err="1" smtClean="0"/>
              <a:t>hàm</a:t>
            </a:r>
            <a:r>
              <a:rPr lang="en-US" sz="2400" dirty="0"/>
              <a:t> </a:t>
            </a:r>
            <a:r>
              <a:rPr lang="en-US" sz="3200" b="1" dirty="0" err="1"/>
              <a:t>wp_enqueue_style</a:t>
            </a:r>
            <a:r>
              <a:rPr lang="en-US" sz="3200" b="1" dirty="0"/>
              <a:t>() </a:t>
            </a:r>
            <a:r>
              <a:rPr lang="en-US" sz="3200" dirty="0" err="1" smtClean="0"/>
              <a:t>và</a:t>
            </a:r>
            <a:r>
              <a:rPr lang="en-US" sz="3200" dirty="0" smtClean="0"/>
              <a:t> </a:t>
            </a:r>
            <a:r>
              <a:rPr lang="en-US" sz="3200" b="1" dirty="0" err="1" smtClean="0"/>
              <a:t>wp_enqueue_scripts</a:t>
            </a:r>
            <a:r>
              <a:rPr lang="en-US" sz="3200" b="1" dirty="0" smtClean="0"/>
              <a:t>()</a:t>
            </a:r>
            <a:r>
              <a:rPr lang="en-US" sz="3200" b="1" dirty="0"/>
              <a:t> </a:t>
            </a:r>
            <a:r>
              <a:rPr lang="en-US" sz="2400" dirty="0" err="1" smtClean="0"/>
              <a:t>để</a:t>
            </a:r>
            <a:r>
              <a:rPr lang="en-US" sz="2400" dirty="0" smtClean="0"/>
              <a:t> </a:t>
            </a:r>
            <a:r>
              <a:rPr lang="en-US" sz="2400" dirty="0" err="1" smtClean="0"/>
              <a:t>gọi</a:t>
            </a:r>
            <a:r>
              <a:rPr lang="en-US" sz="2400" dirty="0" smtClean="0"/>
              <a:t> </a:t>
            </a:r>
            <a:r>
              <a:rPr lang="en-US" sz="2400" dirty="0" err="1" smtClean="0"/>
              <a:t>nó</a:t>
            </a:r>
            <a:r>
              <a:rPr lang="en-US" sz="2400" dirty="0" smtClean="0"/>
              <a:t> </a:t>
            </a:r>
            <a:r>
              <a:rPr lang="en-US" sz="2400" dirty="0" err="1" smtClean="0"/>
              <a:t>ra</a:t>
            </a:r>
            <a:r>
              <a:rPr lang="en-US" sz="2400" dirty="0" smtClean="0"/>
              <a:t> </a:t>
            </a:r>
            <a:r>
              <a:rPr lang="en-US" sz="2400" dirty="0" err="1" smtClean="0"/>
              <a:t>giao</a:t>
            </a:r>
            <a:r>
              <a:rPr lang="en-US" sz="2400" dirty="0" smtClean="0"/>
              <a:t> </a:t>
            </a:r>
            <a:r>
              <a:rPr lang="en-US" sz="2400" dirty="0" err="1" smtClean="0"/>
              <a:t>diện</a:t>
            </a:r>
            <a:r>
              <a:rPr lang="en-US" sz="2400" dirty="0" smtClean="0"/>
              <a:t> </a:t>
            </a:r>
            <a:r>
              <a:rPr lang="en-US" sz="2400" dirty="0" err="1" smtClean="0"/>
              <a:t>theo</a:t>
            </a:r>
            <a:r>
              <a:rPr lang="en-US" sz="2400" dirty="0" smtClean="0"/>
              <a:t> </a:t>
            </a:r>
            <a:r>
              <a:rPr lang="en-US" sz="2400" dirty="0" err="1" smtClean="0"/>
              <a:t>một</a:t>
            </a:r>
            <a:r>
              <a:rPr lang="en-US" sz="2400" dirty="0" smtClean="0"/>
              <a:t> </a:t>
            </a:r>
            <a:r>
              <a:rPr lang="en-US" sz="2400" dirty="0" err="1" smtClean="0"/>
              <a:t>cách</a:t>
            </a:r>
            <a:r>
              <a:rPr lang="en-US" sz="2400" dirty="0" smtClean="0"/>
              <a:t> </a:t>
            </a:r>
            <a:r>
              <a:rPr lang="en-US" sz="2400" dirty="0" err="1" smtClean="0"/>
              <a:t>chuyên</a:t>
            </a:r>
            <a:r>
              <a:rPr lang="en-US" sz="2400" dirty="0" smtClean="0"/>
              <a:t> </a:t>
            </a:r>
            <a:r>
              <a:rPr lang="en-US" sz="2400" dirty="0" err="1" smtClean="0"/>
              <a:t>nghiệp</a:t>
            </a:r>
            <a:r>
              <a:rPr lang="en-US" sz="2400" dirty="0" smtClean="0"/>
              <a:t>.</a:t>
            </a:r>
            <a:r>
              <a:rPr lang="en-US" sz="3200" b="1" dirty="0" smtClean="0"/>
              <a:t> </a:t>
            </a:r>
            <a:endParaRPr lang="en-US" sz="3200" b="1" dirty="0"/>
          </a:p>
        </p:txBody>
      </p:sp>
    </p:spTree>
    <p:extLst>
      <p:ext uri="{BB962C8B-B14F-4D97-AF65-F5344CB8AC3E}">
        <p14:creationId xmlns:p14="http://schemas.microsoft.com/office/powerpoint/2010/main" val="1201884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Thêm</a:t>
            </a:r>
            <a:r>
              <a:rPr lang="en-US" dirty="0" smtClean="0"/>
              <a:t> </a:t>
            </a:r>
            <a:r>
              <a:rPr lang="en-US" dirty="0" err="1" smtClean="0"/>
              <a:t>chức</a:t>
            </a:r>
            <a:r>
              <a:rPr lang="en-US" dirty="0" smtClean="0"/>
              <a:t> </a:t>
            </a:r>
            <a:r>
              <a:rPr lang="en-US" dirty="0" err="1" smtClean="0"/>
              <a:t>năng</a:t>
            </a:r>
            <a:r>
              <a:rPr lang="en-US" dirty="0" smtClean="0"/>
              <a:t> Theme Option</a:t>
            </a:r>
            <a:endParaRPr lang="en-US" dirty="0"/>
          </a:p>
        </p:txBody>
      </p:sp>
      <p:sp>
        <p:nvSpPr>
          <p:cNvPr id="4" name="Rectangle 3"/>
          <p:cNvSpPr/>
          <p:nvPr/>
        </p:nvSpPr>
        <p:spPr>
          <a:xfrm>
            <a:off x="816076" y="3638387"/>
            <a:ext cx="10461524" cy="830997"/>
          </a:xfrm>
          <a:prstGeom prst="rect">
            <a:avLst/>
          </a:prstGeom>
        </p:spPr>
        <p:txBody>
          <a:bodyPr wrap="square" anchor="ctr">
            <a:spAutoFit/>
          </a:bodyPr>
          <a:lstStyle/>
          <a:p>
            <a:r>
              <a:rPr lang="en-US" sz="2400" dirty="0" err="1" smtClean="0"/>
              <a:t>Ở</a:t>
            </a:r>
            <a:r>
              <a:rPr lang="en-US" sz="2400" dirty="0" smtClean="0"/>
              <a:t> </a:t>
            </a:r>
            <a:r>
              <a:rPr lang="en-US" sz="2400" dirty="0" err="1" smtClean="0"/>
              <a:t>đây</a:t>
            </a:r>
            <a:r>
              <a:rPr lang="en-US" sz="2400" dirty="0" smtClean="0"/>
              <a:t> </a:t>
            </a:r>
            <a:r>
              <a:rPr lang="en-US" sz="2400" dirty="0" err="1" smtClean="0"/>
              <a:t>chúng</a:t>
            </a:r>
            <a:r>
              <a:rPr lang="en-US" sz="2400" dirty="0" smtClean="0"/>
              <a:t> ta </a:t>
            </a:r>
            <a:r>
              <a:rPr lang="en-US" sz="2400" dirty="0" err="1" smtClean="0"/>
              <a:t>sẽ</a:t>
            </a:r>
            <a:r>
              <a:rPr lang="en-US" sz="2400" dirty="0" smtClean="0"/>
              <a:t> </a:t>
            </a:r>
            <a:r>
              <a:rPr lang="en-US" sz="2400" dirty="0" err="1" smtClean="0"/>
              <a:t>tạo</a:t>
            </a:r>
            <a:r>
              <a:rPr lang="en-US" sz="2400" dirty="0" smtClean="0"/>
              <a:t> </a:t>
            </a:r>
            <a:r>
              <a:rPr lang="en-US" sz="2400" dirty="0" err="1" smtClean="0"/>
              <a:t>ra</a:t>
            </a:r>
            <a:r>
              <a:rPr lang="en-US" sz="2400" dirty="0" smtClean="0"/>
              <a:t> </a:t>
            </a:r>
            <a:r>
              <a:rPr lang="en-US" sz="2400" dirty="0" err="1" smtClean="0"/>
              <a:t>một</a:t>
            </a:r>
            <a:r>
              <a:rPr lang="en-US" sz="2400" dirty="0" smtClean="0"/>
              <a:t> </a:t>
            </a:r>
            <a:r>
              <a:rPr lang="en-US" sz="2400" dirty="0" err="1" smtClean="0"/>
              <a:t>khu</a:t>
            </a:r>
            <a:r>
              <a:rPr lang="en-US" sz="2400" dirty="0" smtClean="0"/>
              <a:t> </a:t>
            </a:r>
            <a:r>
              <a:rPr lang="en-US" sz="2400" dirty="0" err="1" smtClean="0"/>
              <a:t>vực</a:t>
            </a:r>
            <a:r>
              <a:rPr lang="en-US" sz="2400" dirty="0" smtClean="0"/>
              <a:t> </a:t>
            </a:r>
            <a:r>
              <a:rPr lang="en-US" sz="2400" dirty="0" err="1" smtClean="0"/>
              <a:t>quản</a:t>
            </a:r>
            <a:r>
              <a:rPr lang="en-US" sz="2400" dirty="0" smtClean="0"/>
              <a:t> </a:t>
            </a:r>
            <a:r>
              <a:rPr lang="en-US" sz="2400" dirty="0" err="1" smtClean="0"/>
              <a:t>lí</a:t>
            </a:r>
            <a:r>
              <a:rPr lang="en-US" sz="2400" dirty="0" smtClean="0"/>
              <a:t> </a:t>
            </a:r>
            <a:r>
              <a:rPr lang="en-US" sz="2400" dirty="0" err="1" smtClean="0"/>
              <a:t>riêng</a:t>
            </a:r>
            <a:r>
              <a:rPr lang="en-US" sz="2400" dirty="0" smtClean="0"/>
              <a:t> </a:t>
            </a:r>
            <a:r>
              <a:rPr lang="en-US" sz="2400" dirty="0" err="1" smtClean="0"/>
              <a:t>cho</a:t>
            </a:r>
            <a:r>
              <a:rPr lang="en-US" sz="2400" dirty="0" smtClean="0"/>
              <a:t> </a:t>
            </a:r>
            <a:r>
              <a:rPr lang="en-US" sz="2400" dirty="0" err="1" smtClean="0"/>
              <a:t>giao</a:t>
            </a:r>
            <a:r>
              <a:rPr lang="en-US" sz="2400" dirty="0" smtClean="0"/>
              <a:t> </a:t>
            </a:r>
            <a:r>
              <a:rPr lang="en-US" sz="2400" dirty="0" err="1" smtClean="0"/>
              <a:t>diện</a:t>
            </a:r>
            <a:r>
              <a:rPr lang="en-US" sz="2400" dirty="0" smtClean="0"/>
              <a:t> </a:t>
            </a:r>
            <a:r>
              <a:rPr lang="en-US" sz="2400" dirty="0" err="1" smtClean="0"/>
              <a:t>của</a:t>
            </a:r>
            <a:r>
              <a:rPr lang="en-US" sz="2400" dirty="0" smtClean="0"/>
              <a:t> </a:t>
            </a:r>
            <a:r>
              <a:rPr lang="en-US" sz="2400" dirty="0" err="1" smtClean="0"/>
              <a:t>mình</a:t>
            </a:r>
            <a:r>
              <a:rPr lang="en-US" sz="2400" dirty="0" smtClean="0"/>
              <a:t>, </a:t>
            </a:r>
            <a:r>
              <a:rPr lang="en-US" sz="2400" dirty="0" err="1" smtClean="0"/>
              <a:t>giúp</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thay</a:t>
            </a:r>
            <a:r>
              <a:rPr lang="en-US" sz="2400" dirty="0" smtClean="0"/>
              <a:t> </a:t>
            </a:r>
            <a:r>
              <a:rPr lang="en-US" sz="2400" dirty="0" err="1" smtClean="0"/>
              <a:t>đổi</a:t>
            </a:r>
            <a:r>
              <a:rPr lang="en-US" sz="2400" dirty="0" smtClean="0"/>
              <a:t> logo, </a:t>
            </a:r>
            <a:r>
              <a:rPr lang="en-US" sz="2400" dirty="0" err="1" smtClean="0"/>
              <a:t>màu</a:t>
            </a:r>
            <a:r>
              <a:rPr lang="en-US" sz="2400" dirty="0" smtClean="0"/>
              <a:t> </a:t>
            </a:r>
            <a:r>
              <a:rPr lang="en-US" sz="2400" dirty="0" err="1" smtClean="0"/>
              <a:t>chữ</a:t>
            </a:r>
            <a:r>
              <a:rPr lang="en-US" sz="2400" dirty="0" smtClean="0"/>
              <a:t>,</a:t>
            </a:r>
            <a:r>
              <a:rPr lang="is-IS" sz="2400" dirty="0" smtClean="0"/>
              <a:t>…v.v một cách dễ dàng và chuyên nghiệp hơn.</a:t>
            </a:r>
            <a:endParaRPr lang="en-US" sz="2400" dirty="0"/>
          </a:p>
        </p:txBody>
      </p:sp>
    </p:spTree>
    <p:extLst>
      <p:ext uri="{BB962C8B-B14F-4D97-AF65-F5344CB8AC3E}">
        <p14:creationId xmlns:p14="http://schemas.microsoft.com/office/powerpoint/2010/main" val="171541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5" y="2442136"/>
            <a:ext cx="10780179" cy="794064"/>
          </a:xfrm>
        </p:spPr>
        <p:txBody>
          <a:bodyPr/>
          <a:lstStyle/>
          <a:p>
            <a:r>
              <a:rPr lang="en-US" sz="4400" dirty="0" smtClean="0"/>
              <a:t>Finish Day 2 – Code themes for WordPress </a:t>
            </a:r>
            <a:r>
              <a:rPr lang="en-US" sz="4400" dirty="0" smtClean="0">
                <a:sym typeface="Wingdings" panose="05000000000000000000" pitchFamily="2" charset="2"/>
              </a:rPr>
              <a:t></a:t>
            </a:r>
            <a:endParaRPr lang="en-US" sz="4400" dirty="0"/>
          </a:p>
        </p:txBody>
      </p:sp>
      <p:sp>
        <p:nvSpPr>
          <p:cNvPr id="2" name="Text Placeholder 1"/>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999111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402193"/>
            <a:ext cx="11151917" cy="609398"/>
          </a:xfrm>
        </p:spPr>
        <p:txBody>
          <a:bodyPr vert="horz" lIns="91440" tIns="45720" rIns="91440" bIns="45720" rtlCol="0" anchor="ctr">
            <a:normAutofit fontScale="90000"/>
          </a:bodyPr>
          <a:lstStyle/>
          <a:p>
            <a:pPr algn="ctr" defTabSz="914400"/>
            <a:r>
              <a:rPr lang="en-US" sz="4400" dirty="0">
                <a:solidFill>
                  <a:schemeClr val="tx1"/>
                </a:solidFill>
                <a:latin typeface="+mj-lt"/>
                <a:ea typeface="+mj-ea"/>
                <a:cs typeface="+mj-cs"/>
              </a:rPr>
              <a:t>Azure Data Centers</a:t>
            </a:r>
          </a:p>
        </p:txBody>
      </p:sp>
      <p:grpSp>
        <p:nvGrpSpPr>
          <p:cNvPr id="127" name="Group 126"/>
          <p:cNvGrpSpPr/>
          <p:nvPr/>
        </p:nvGrpSpPr>
        <p:grpSpPr>
          <a:xfrm>
            <a:off x="11536" y="1494740"/>
            <a:ext cx="12180464" cy="5452972"/>
            <a:chOff x="4280" y="1458708"/>
            <a:chExt cx="12180464" cy="5452972"/>
          </a:xfrm>
        </p:grpSpPr>
        <p:pic>
          <p:nvPicPr>
            <p:cNvPr id="3" name="Picture 6" descr="\\server3\InternalBin\Resource DVD\DVD_ART36\Artwork_Imagery\Icons - Illustrations\Maps Globes\world map Transparent blue.png"/>
            <p:cNvPicPr>
              <a:picLocks noChangeAspect="1" noChangeArrowheads="1"/>
            </p:cNvPicPr>
            <p:nvPr/>
          </p:nvPicPr>
          <p:blipFill>
            <a:blip r:embed="rId3" cstate="print"/>
            <a:srcRect l="64535" r="-620"/>
            <a:stretch>
              <a:fillRect/>
            </a:stretch>
          </p:blipFill>
          <p:spPr bwMode="auto">
            <a:xfrm>
              <a:off x="7409646" y="2010072"/>
              <a:ext cx="4775098" cy="4901608"/>
            </a:xfrm>
            <a:prstGeom prst="rect">
              <a:avLst/>
            </a:prstGeom>
            <a:noFill/>
          </p:spPr>
        </p:pic>
        <p:pic>
          <p:nvPicPr>
            <p:cNvPr id="4" name="Picture 6" descr="\\server3\InternalBin\Resource DVD\DVD_ART36\Artwork_Imagery\Icons - Illustrations\Maps Globes\world map Transparent blue.png"/>
            <p:cNvPicPr>
              <a:picLocks noChangeAspect="1" noChangeArrowheads="1"/>
            </p:cNvPicPr>
            <p:nvPr/>
          </p:nvPicPr>
          <p:blipFill>
            <a:blip r:embed="rId3" cstate="print"/>
            <a:srcRect l="44968" r="35465"/>
            <a:stretch>
              <a:fillRect/>
            </a:stretch>
          </p:blipFill>
          <p:spPr bwMode="auto">
            <a:xfrm>
              <a:off x="4811009" y="2010072"/>
              <a:ext cx="2589023" cy="4901608"/>
            </a:xfrm>
            <a:prstGeom prst="rect">
              <a:avLst/>
            </a:prstGeom>
            <a:no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3" cstate="print"/>
            <a:srcRect l="8430" r="55320"/>
            <a:stretch>
              <a:fillRect/>
            </a:stretch>
          </p:blipFill>
          <p:spPr bwMode="auto">
            <a:xfrm>
              <a:off x="4280" y="2000558"/>
              <a:ext cx="4795722" cy="4901608"/>
            </a:xfrm>
            <a:prstGeom prst="rect">
              <a:avLst/>
            </a:prstGeom>
            <a:noFill/>
          </p:spPr>
        </p:pic>
        <p:sp>
          <p:nvSpPr>
            <p:cNvPr id="6" name="TextBox 9"/>
            <p:cNvSpPr txBox="1">
              <a:spLocks noChangeArrowheads="1"/>
            </p:cNvSpPr>
            <p:nvPr/>
          </p:nvSpPr>
          <p:spPr bwMode="auto">
            <a:xfrm>
              <a:off x="122148" y="1458708"/>
              <a:ext cx="4677849"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North America </a:t>
              </a:r>
            </a:p>
          </p:txBody>
        </p:sp>
        <p:sp>
          <p:nvSpPr>
            <p:cNvPr id="7" name="TextBox 8"/>
            <p:cNvSpPr txBox="1">
              <a:spLocks noChangeArrowheads="1"/>
            </p:cNvSpPr>
            <p:nvPr/>
          </p:nvSpPr>
          <p:spPr bwMode="auto">
            <a:xfrm>
              <a:off x="5625197" y="4328797"/>
              <a:ext cx="2047314" cy="468499"/>
            </a:xfrm>
            <a:prstGeom prst="rect">
              <a:avLst/>
            </a:prstGeom>
            <a:noFill/>
            <a:ln w="9525">
              <a:noFill/>
              <a:miter lim="800000"/>
              <a:headEnd/>
              <a:tailEnd/>
            </a:ln>
          </p:spPr>
          <p:txBody>
            <a:bodyPr wrap="square" lIns="91054" tIns="45531" rIns="91054" bIns="45531">
              <a:spAutoFit/>
            </a:bodyPr>
            <a:lstStyle/>
            <a:p>
              <a:pPr defTabSz="1213798" eaLnBrk="0" hangingPunct="0"/>
              <a:endParaRPr lang="en-US" sz="2399" b="1" dirty="0">
                <a:solidFill>
                  <a:srgbClr val="FFFFFF"/>
                </a:solidFill>
                <a:effectLst>
                  <a:outerShdw blurRad="38100" dist="38100" dir="2700000" algn="tl">
                    <a:srgbClr val="000000">
                      <a:alpha val="43137"/>
                    </a:srgbClr>
                  </a:outerShdw>
                </a:effectLst>
                <a:latin typeface="Segoe UI Light"/>
              </a:endParaRPr>
            </a:p>
          </p:txBody>
        </p:sp>
        <p:sp>
          <p:nvSpPr>
            <p:cNvPr id="8" name="TextBox 9"/>
            <p:cNvSpPr txBox="1">
              <a:spLocks noChangeArrowheads="1"/>
            </p:cNvSpPr>
            <p:nvPr/>
          </p:nvSpPr>
          <p:spPr bwMode="auto">
            <a:xfrm>
              <a:off x="4811103" y="1480048"/>
              <a:ext cx="2598543"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Europe </a:t>
              </a:r>
            </a:p>
          </p:txBody>
        </p:sp>
        <p:sp>
          <p:nvSpPr>
            <p:cNvPr id="9" name="TextBox 9"/>
            <p:cNvSpPr txBox="1">
              <a:spLocks noChangeArrowheads="1"/>
            </p:cNvSpPr>
            <p:nvPr/>
          </p:nvSpPr>
          <p:spPr bwMode="auto">
            <a:xfrm>
              <a:off x="7409646" y="1497298"/>
              <a:ext cx="4775096"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Asia Pacific </a:t>
              </a:r>
            </a:p>
          </p:txBody>
        </p:sp>
        <p:sp>
          <p:nvSpPr>
            <p:cNvPr id="10" name="TextBox 13"/>
            <p:cNvSpPr txBox="1">
              <a:spLocks noChangeArrowheads="1"/>
            </p:cNvSpPr>
            <p:nvPr/>
          </p:nvSpPr>
          <p:spPr bwMode="auto">
            <a:xfrm>
              <a:off x="1590643" y="4360017"/>
              <a:ext cx="994186" cy="257732"/>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077"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 Central US</a:t>
              </a:r>
            </a:p>
          </p:txBody>
        </p:sp>
        <p:grpSp>
          <p:nvGrpSpPr>
            <p:cNvPr id="11" name="Group 109"/>
            <p:cNvGrpSpPr/>
            <p:nvPr/>
          </p:nvGrpSpPr>
          <p:grpSpPr>
            <a:xfrm>
              <a:off x="1934602" y="4051068"/>
              <a:ext cx="382750" cy="27536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6" name="Group 124"/>
            <p:cNvGrpSpPr/>
            <p:nvPr/>
          </p:nvGrpSpPr>
          <p:grpSpPr>
            <a:xfrm>
              <a:off x="5030160" y="3279657"/>
              <a:ext cx="371630" cy="29348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 name="TextBox 13"/>
            <p:cNvSpPr txBox="1">
              <a:spLocks noChangeArrowheads="1"/>
            </p:cNvSpPr>
            <p:nvPr/>
          </p:nvSpPr>
          <p:spPr bwMode="auto">
            <a:xfrm>
              <a:off x="6254644" y="3466637"/>
              <a:ext cx="89383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 Europe</a:t>
              </a:r>
            </a:p>
          </p:txBody>
        </p:sp>
        <p:cxnSp>
          <p:nvCxnSpPr>
            <p:cNvPr id="22" name="Straight Connector 21"/>
            <p:cNvCxnSpPr/>
            <p:nvPr/>
          </p:nvCxnSpPr>
          <p:spPr>
            <a:xfrm>
              <a:off x="5880587" y="3529857"/>
              <a:ext cx="374056" cy="690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1168560" y="3143672"/>
              <a:ext cx="1051732"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Central US</a:t>
              </a:r>
            </a:p>
          </p:txBody>
        </p:sp>
        <p:sp>
          <p:nvSpPr>
            <p:cNvPr id="24" name="TextBox 13"/>
            <p:cNvSpPr txBox="1">
              <a:spLocks noChangeArrowheads="1"/>
            </p:cNvSpPr>
            <p:nvPr/>
          </p:nvSpPr>
          <p:spPr bwMode="auto">
            <a:xfrm>
              <a:off x="5765507" y="2808989"/>
              <a:ext cx="85160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Europe</a:t>
              </a:r>
            </a:p>
          </p:txBody>
        </p:sp>
        <p:cxnSp>
          <p:nvCxnSpPr>
            <p:cNvPr id="25" name="Straight Connector 24"/>
            <p:cNvCxnSpPr/>
            <p:nvPr/>
          </p:nvCxnSpPr>
          <p:spPr>
            <a:xfrm flipV="1">
              <a:off x="5287975" y="2941268"/>
              <a:ext cx="477532" cy="4188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9769715" y="4751454"/>
              <a:ext cx="79421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S.E. Asia  </a:t>
              </a:r>
            </a:p>
          </p:txBody>
        </p:sp>
        <p:cxnSp>
          <p:nvCxnSpPr>
            <p:cNvPr id="27" name="Straight Connector 26"/>
            <p:cNvCxnSpPr/>
            <p:nvPr/>
          </p:nvCxnSpPr>
          <p:spPr>
            <a:xfrm>
              <a:off x="9147285" y="4885412"/>
              <a:ext cx="644967" cy="815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9866965" y="4284095"/>
              <a:ext cx="67539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 Asia</a:t>
              </a:r>
            </a:p>
          </p:txBody>
        </p:sp>
        <p:cxnSp>
          <p:nvCxnSpPr>
            <p:cNvPr id="29" name="Straight Connector 28"/>
            <p:cNvCxnSpPr/>
            <p:nvPr/>
          </p:nvCxnSpPr>
          <p:spPr>
            <a:xfrm flipV="1">
              <a:off x="9602509" y="4516872"/>
              <a:ext cx="320745" cy="4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129"/>
            <p:cNvGrpSpPr/>
            <p:nvPr/>
          </p:nvGrpSpPr>
          <p:grpSpPr>
            <a:xfrm>
              <a:off x="5468809" y="3357037"/>
              <a:ext cx="411778" cy="243324"/>
              <a:chOff x="1933575" y="510402"/>
              <a:chExt cx="590550" cy="394473"/>
            </a:xfrm>
          </p:grpSpPr>
          <p:sp>
            <p:nvSpPr>
              <p:cNvPr id="31" name="Oval 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32" name="Group 110"/>
              <p:cNvGrpSpPr/>
              <p:nvPr/>
            </p:nvGrpSpPr>
            <p:grpSpPr>
              <a:xfrm>
                <a:off x="2048154" y="510402"/>
                <a:ext cx="407419" cy="345058"/>
                <a:chOff x="-2293085" y="806266"/>
                <a:chExt cx="319677" cy="345058"/>
              </a:xfrm>
            </p:grpSpPr>
            <p:pic>
              <p:nvPicPr>
                <p:cNvPr id="3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1" name="TextBox 13"/>
            <p:cNvSpPr txBox="1">
              <a:spLocks noChangeArrowheads="1"/>
            </p:cNvSpPr>
            <p:nvPr/>
          </p:nvSpPr>
          <p:spPr bwMode="auto">
            <a:xfrm>
              <a:off x="3045240" y="3799560"/>
              <a:ext cx="91121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a:t>
              </a:r>
            </a:p>
          </p:txBody>
        </p:sp>
        <p:sp>
          <p:nvSpPr>
            <p:cNvPr id="42" name="TextBox 13"/>
            <p:cNvSpPr txBox="1">
              <a:spLocks noChangeArrowheads="1"/>
            </p:cNvSpPr>
            <p:nvPr/>
          </p:nvSpPr>
          <p:spPr bwMode="auto">
            <a:xfrm>
              <a:off x="551035" y="3781555"/>
              <a:ext cx="739648"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US</a:t>
              </a:r>
            </a:p>
          </p:txBody>
        </p:sp>
        <p:grpSp>
          <p:nvGrpSpPr>
            <p:cNvPr id="43" name="Group 117"/>
            <p:cNvGrpSpPr/>
            <p:nvPr/>
          </p:nvGrpSpPr>
          <p:grpSpPr>
            <a:xfrm>
              <a:off x="3404869" y="5461715"/>
              <a:ext cx="412327" cy="247143"/>
              <a:chOff x="1933575" y="510402"/>
              <a:chExt cx="590550" cy="394473"/>
            </a:xfrm>
          </p:grpSpPr>
          <p:sp>
            <p:nvSpPr>
              <p:cNvPr id="44" name="Oval 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45" name="Group 110"/>
              <p:cNvGrpSpPr/>
              <p:nvPr/>
            </p:nvGrpSpPr>
            <p:grpSpPr>
              <a:xfrm>
                <a:off x="2048154" y="510402"/>
                <a:ext cx="407419" cy="345058"/>
                <a:chOff x="-2293085" y="806266"/>
                <a:chExt cx="319677" cy="345058"/>
              </a:xfrm>
            </p:grpSpPr>
            <p:pic>
              <p:nvPicPr>
                <p:cNvPr id="4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8" name="TextBox 13"/>
            <p:cNvSpPr txBox="1">
              <a:spLocks noChangeArrowheads="1"/>
            </p:cNvSpPr>
            <p:nvPr/>
          </p:nvSpPr>
          <p:spPr bwMode="auto">
            <a:xfrm>
              <a:off x="3052782" y="5072839"/>
              <a:ext cx="942235"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Brazil South</a:t>
              </a:r>
            </a:p>
          </p:txBody>
        </p:sp>
        <p:sp>
          <p:nvSpPr>
            <p:cNvPr id="49" name="TextBox 13"/>
            <p:cNvSpPr txBox="1">
              <a:spLocks noChangeArrowheads="1"/>
            </p:cNvSpPr>
            <p:nvPr/>
          </p:nvSpPr>
          <p:spPr bwMode="auto">
            <a:xfrm>
              <a:off x="9092575" y="3347199"/>
              <a:ext cx="1010350"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West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50" name="TextBox 13"/>
            <p:cNvSpPr txBox="1">
              <a:spLocks noChangeArrowheads="1"/>
            </p:cNvSpPr>
            <p:nvPr/>
          </p:nvSpPr>
          <p:spPr bwMode="auto">
            <a:xfrm>
              <a:off x="10802308" y="3690439"/>
              <a:ext cx="95004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1" name="Straight Connector 50"/>
            <p:cNvCxnSpPr>
              <a:endCxn id="78" idx="2"/>
            </p:cNvCxnSpPr>
            <p:nvPr/>
          </p:nvCxnSpPr>
          <p:spPr>
            <a:xfrm>
              <a:off x="3336407" y="5390264"/>
              <a:ext cx="68464" cy="2469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0" idx="1"/>
            </p:cNvCxnSpPr>
            <p:nvPr/>
          </p:nvCxnSpPr>
          <p:spPr>
            <a:xfrm>
              <a:off x="10535002" y="3744293"/>
              <a:ext cx="277253" cy="1116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527861" y="3610953"/>
              <a:ext cx="284255" cy="4319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18879" y="3693857"/>
              <a:ext cx="1111316"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North</a:t>
              </a:r>
            </a:p>
          </p:txBody>
        </p:sp>
        <p:cxnSp>
          <p:nvCxnSpPr>
            <p:cNvPr id="55" name="Straight Connector 54"/>
            <p:cNvCxnSpPr/>
            <p:nvPr/>
          </p:nvCxnSpPr>
          <p:spPr>
            <a:xfrm>
              <a:off x="8802121" y="3909169"/>
              <a:ext cx="252491" cy="22153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13"/>
            <p:cNvSpPr txBox="1">
              <a:spLocks noChangeArrowheads="1"/>
            </p:cNvSpPr>
            <p:nvPr/>
          </p:nvSpPr>
          <p:spPr bwMode="auto">
            <a:xfrm>
              <a:off x="7920639" y="4100148"/>
              <a:ext cx="954898"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South</a:t>
              </a:r>
            </a:p>
          </p:txBody>
        </p:sp>
        <p:cxnSp>
          <p:nvCxnSpPr>
            <p:cNvPr id="57" name="Straight Connector 56"/>
            <p:cNvCxnSpPr/>
            <p:nvPr/>
          </p:nvCxnSpPr>
          <p:spPr>
            <a:xfrm flipV="1">
              <a:off x="8847251" y="4306485"/>
              <a:ext cx="271728" cy="2975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13"/>
            <p:cNvSpPr txBox="1">
              <a:spLocks noChangeArrowheads="1"/>
            </p:cNvSpPr>
            <p:nvPr/>
          </p:nvSpPr>
          <p:spPr bwMode="auto">
            <a:xfrm>
              <a:off x="10922642" y="5480915"/>
              <a:ext cx="1145532"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9" name="Straight Connector 58"/>
            <p:cNvCxnSpPr/>
            <p:nvPr/>
          </p:nvCxnSpPr>
          <p:spPr>
            <a:xfrm flipV="1">
              <a:off x="10647990" y="5613194"/>
              <a:ext cx="274653" cy="3591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3"/>
            <p:cNvSpPr txBox="1">
              <a:spLocks noChangeArrowheads="1"/>
            </p:cNvSpPr>
            <p:nvPr/>
          </p:nvSpPr>
          <p:spPr bwMode="auto">
            <a:xfrm>
              <a:off x="3040240" y="4092920"/>
              <a:ext cx="91712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 2</a:t>
              </a:r>
            </a:p>
          </p:txBody>
        </p:sp>
        <p:grpSp>
          <p:nvGrpSpPr>
            <p:cNvPr id="61" name="Group 109"/>
            <p:cNvGrpSpPr/>
            <p:nvPr/>
          </p:nvGrpSpPr>
          <p:grpSpPr>
            <a:xfrm>
              <a:off x="2307873" y="3649562"/>
              <a:ext cx="382750" cy="275362"/>
              <a:chOff x="1933575" y="510402"/>
              <a:chExt cx="590550" cy="394473"/>
            </a:xfrm>
          </p:grpSpPr>
          <p:sp>
            <p:nvSpPr>
              <p:cNvPr id="62" name="Oval 6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3" name="Group 110"/>
              <p:cNvGrpSpPr/>
              <p:nvPr/>
            </p:nvGrpSpPr>
            <p:grpSpPr>
              <a:xfrm>
                <a:off x="2048154" y="510402"/>
                <a:ext cx="407419" cy="345058"/>
                <a:chOff x="-2293085" y="806266"/>
                <a:chExt cx="319677" cy="345058"/>
              </a:xfrm>
            </p:grpSpPr>
            <p:pic>
              <p:nvPicPr>
                <p:cNvPr id="6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6" name="Group 109"/>
            <p:cNvGrpSpPr/>
            <p:nvPr/>
          </p:nvGrpSpPr>
          <p:grpSpPr>
            <a:xfrm>
              <a:off x="2139582" y="3748814"/>
              <a:ext cx="382750" cy="275362"/>
              <a:chOff x="1933575" y="510402"/>
              <a:chExt cx="590550" cy="394473"/>
            </a:xfrm>
          </p:grpSpPr>
          <p:sp>
            <p:nvSpPr>
              <p:cNvPr id="67" name="Oval 6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8" name="Group 110"/>
              <p:cNvGrpSpPr/>
              <p:nvPr/>
            </p:nvGrpSpPr>
            <p:grpSpPr>
              <a:xfrm>
                <a:off x="2048154" y="510402"/>
                <a:ext cx="407419" cy="345058"/>
                <a:chOff x="-2293085" y="806266"/>
                <a:chExt cx="319677" cy="345058"/>
              </a:xfrm>
            </p:grpSpPr>
            <p:pic>
              <p:nvPicPr>
                <p:cNvPr id="6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1" name="Group 109"/>
            <p:cNvGrpSpPr/>
            <p:nvPr/>
          </p:nvGrpSpPr>
          <p:grpSpPr>
            <a:xfrm>
              <a:off x="2751535" y="3718228"/>
              <a:ext cx="382750" cy="275362"/>
              <a:chOff x="1933575" y="510402"/>
              <a:chExt cx="590550" cy="394473"/>
            </a:xfrm>
          </p:grpSpPr>
          <p:sp>
            <p:nvSpPr>
              <p:cNvPr id="72" name="Oval 7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6" name="Group 109"/>
            <p:cNvGrpSpPr/>
            <p:nvPr/>
          </p:nvGrpSpPr>
          <p:grpSpPr>
            <a:xfrm>
              <a:off x="2632612" y="3824297"/>
              <a:ext cx="382750" cy="27536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1" name="Group 109"/>
            <p:cNvGrpSpPr/>
            <p:nvPr/>
          </p:nvGrpSpPr>
          <p:grpSpPr>
            <a:xfrm>
              <a:off x="1362251" y="3442867"/>
              <a:ext cx="1626455" cy="561923"/>
              <a:chOff x="1933575" y="99885"/>
              <a:chExt cx="2509479" cy="804990"/>
            </a:xfrm>
          </p:grpSpPr>
          <p:sp>
            <p:nvSpPr>
              <p:cNvPr id="82" name="Oval 8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3" name="Group 110"/>
              <p:cNvGrpSpPr/>
              <p:nvPr/>
            </p:nvGrpSpPr>
            <p:grpSpPr>
              <a:xfrm>
                <a:off x="2048154" y="99885"/>
                <a:ext cx="2326348" cy="755575"/>
                <a:chOff x="-2293085" y="395749"/>
                <a:chExt cx="1825344" cy="755575"/>
              </a:xfrm>
            </p:grpSpPr>
            <p:pic>
              <p:nvPicPr>
                <p:cNvPr id="8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pic>
              <p:nvPicPr>
                <p:cNvPr id="158" name="Picture 29" descr="Server"/>
                <p:cNvPicPr>
                  <a:picLocks noChangeAspect="1" noChangeArrowheads="1"/>
                </p:cNvPicPr>
                <p:nvPr/>
              </p:nvPicPr>
              <p:blipFill>
                <a:blip r:embed="rId4" cstate="print"/>
                <a:stretch>
                  <a:fillRect/>
                </a:stretch>
              </p:blipFill>
              <p:spPr bwMode="auto">
                <a:xfrm>
                  <a:off x="-1471895" y="442717"/>
                  <a:ext cx="170059" cy="336682"/>
                </a:xfrm>
                <a:prstGeom prst="rect">
                  <a:avLst/>
                </a:prstGeom>
                <a:noFill/>
                <a:ln>
                  <a:noFill/>
                </a:ln>
              </p:spPr>
            </p:pic>
            <p:pic>
              <p:nvPicPr>
                <p:cNvPr id="15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1328463" y="550850"/>
                  <a:ext cx="176243" cy="236924"/>
                </a:xfrm>
                <a:prstGeom prst="rect">
                  <a:avLst/>
                </a:prstGeom>
                <a:noFill/>
                <a:ln>
                  <a:noFill/>
                </a:ln>
              </p:spPr>
            </p:pic>
            <p:pic>
              <p:nvPicPr>
                <p:cNvPr id="163" name="Picture 29" descr="Server"/>
                <p:cNvPicPr>
                  <a:picLocks noChangeAspect="1" noChangeArrowheads="1"/>
                </p:cNvPicPr>
                <p:nvPr/>
              </p:nvPicPr>
              <p:blipFill>
                <a:blip r:embed="rId4" cstate="print"/>
                <a:stretch>
                  <a:fillRect/>
                </a:stretch>
              </p:blipFill>
              <p:spPr bwMode="auto">
                <a:xfrm>
                  <a:off x="-787417" y="395749"/>
                  <a:ext cx="170058" cy="336682"/>
                </a:xfrm>
                <a:prstGeom prst="rect">
                  <a:avLst/>
                </a:prstGeom>
                <a:noFill/>
                <a:ln>
                  <a:noFill/>
                </a:ln>
              </p:spPr>
            </p:pic>
            <p:pic>
              <p:nvPicPr>
                <p:cNvPr id="16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643984" y="503882"/>
                  <a:ext cx="176243" cy="236924"/>
                </a:xfrm>
                <a:prstGeom prst="rect">
                  <a:avLst/>
                </a:prstGeom>
                <a:noFill/>
                <a:ln>
                  <a:noFill/>
                </a:ln>
              </p:spPr>
            </p:pic>
          </p:grpSp>
          <p:sp>
            <p:nvSpPr>
              <p:cNvPr id="157" name="Oval 156"/>
              <p:cNvSpPr/>
              <p:nvPr/>
            </p:nvSpPr>
            <p:spPr bwMode="auto">
              <a:xfrm>
                <a:off x="2980156" y="31272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sp>
            <p:nvSpPr>
              <p:cNvPr id="165" name="Oval 164"/>
              <p:cNvSpPr/>
              <p:nvPr/>
            </p:nvSpPr>
            <p:spPr bwMode="auto">
              <a:xfrm>
                <a:off x="3852504" y="265756"/>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grpSp>
          <p:nvGrpSpPr>
            <p:cNvPr id="86" name="Group 109"/>
            <p:cNvGrpSpPr/>
            <p:nvPr/>
          </p:nvGrpSpPr>
          <p:grpSpPr>
            <a:xfrm>
              <a:off x="8820588" y="4633419"/>
              <a:ext cx="382750" cy="275362"/>
              <a:chOff x="1933575" y="510402"/>
              <a:chExt cx="590550" cy="394473"/>
            </a:xfrm>
          </p:grpSpPr>
          <p:sp>
            <p:nvSpPr>
              <p:cNvPr id="87" name="Oval 8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8" name="Group 110"/>
              <p:cNvGrpSpPr/>
              <p:nvPr/>
            </p:nvGrpSpPr>
            <p:grpSpPr>
              <a:xfrm>
                <a:off x="2048154" y="510402"/>
                <a:ext cx="407419" cy="345058"/>
                <a:chOff x="-2293085" y="806266"/>
                <a:chExt cx="319677" cy="345058"/>
              </a:xfrm>
            </p:grpSpPr>
            <p:pic>
              <p:nvPicPr>
                <p:cNvPr id="8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1" name="Group 109"/>
            <p:cNvGrpSpPr/>
            <p:nvPr/>
          </p:nvGrpSpPr>
          <p:grpSpPr>
            <a:xfrm>
              <a:off x="9203336" y="4325954"/>
              <a:ext cx="382750" cy="27536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6" name="Group 109"/>
            <p:cNvGrpSpPr/>
            <p:nvPr/>
          </p:nvGrpSpPr>
          <p:grpSpPr>
            <a:xfrm>
              <a:off x="9118977" y="4110910"/>
              <a:ext cx="382750" cy="275362"/>
              <a:chOff x="1933575" y="510402"/>
              <a:chExt cx="590550" cy="394473"/>
            </a:xfrm>
          </p:grpSpPr>
          <p:sp>
            <p:nvSpPr>
              <p:cNvPr id="97" name="Oval 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8" name="Group 110"/>
              <p:cNvGrpSpPr/>
              <p:nvPr/>
            </p:nvGrpSpPr>
            <p:grpSpPr>
              <a:xfrm>
                <a:off x="2048154" y="510402"/>
                <a:ext cx="407419" cy="345058"/>
                <a:chOff x="-2293085" y="806266"/>
                <a:chExt cx="319677" cy="345058"/>
              </a:xfrm>
            </p:grpSpPr>
            <p:pic>
              <p:nvPicPr>
                <p:cNvPr id="9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1" name="Group 109"/>
            <p:cNvGrpSpPr/>
            <p:nvPr/>
          </p:nvGrpSpPr>
          <p:grpSpPr>
            <a:xfrm>
              <a:off x="8998559" y="3991546"/>
              <a:ext cx="382750" cy="275362"/>
              <a:chOff x="1933575" y="510402"/>
              <a:chExt cx="590550" cy="394473"/>
            </a:xfrm>
          </p:grpSpPr>
          <p:sp>
            <p:nvSpPr>
              <p:cNvPr id="102" name="Oval 1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3" name="Group 110"/>
              <p:cNvGrpSpPr/>
              <p:nvPr/>
            </p:nvGrpSpPr>
            <p:grpSpPr>
              <a:xfrm>
                <a:off x="2048154" y="510402"/>
                <a:ext cx="407419" cy="345058"/>
                <a:chOff x="-2293085" y="806266"/>
                <a:chExt cx="319677" cy="345058"/>
              </a:xfrm>
            </p:grpSpPr>
            <p:pic>
              <p:nvPicPr>
                <p:cNvPr id="1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6" name="Group 109"/>
            <p:cNvGrpSpPr/>
            <p:nvPr/>
          </p:nvGrpSpPr>
          <p:grpSpPr>
            <a:xfrm>
              <a:off x="9737853" y="3925370"/>
              <a:ext cx="382750" cy="275362"/>
              <a:chOff x="1933575" y="510402"/>
              <a:chExt cx="590550" cy="394473"/>
            </a:xfrm>
          </p:grpSpPr>
          <p:sp>
            <p:nvSpPr>
              <p:cNvPr id="107" name="Oval 1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8" name="Group 110"/>
              <p:cNvGrpSpPr/>
              <p:nvPr/>
            </p:nvGrpSpPr>
            <p:grpSpPr>
              <a:xfrm>
                <a:off x="2048154" y="510402"/>
                <a:ext cx="407419" cy="345058"/>
                <a:chOff x="-2293085" y="806266"/>
                <a:chExt cx="319677" cy="345058"/>
              </a:xfrm>
            </p:grpSpPr>
            <p:pic>
              <p:nvPicPr>
                <p:cNvPr id="10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1" name="Group 110"/>
            <p:cNvGrpSpPr/>
            <p:nvPr/>
          </p:nvGrpSpPr>
          <p:grpSpPr>
            <a:xfrm>
              <a:off x="10152251" y="3548720"/>
              <a:ext cx="382750" cy="275362"/>
              <a:chOff x="1933575" y="510402"/>
              <a:chExt cx="590550" cy="394473"/>
            </a:xfrm>
          </p:grpSpPr>
          <p:sp>
            <p:nvSpPr>
              <p:cNvPr id="112" name="Oval 1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3" name="Group 110"/>
              <p:cNvGrpSpPr/>
              <p:nvPr/>
            </p:nvGrpSpPr>
            <p:grpSpPr>
              <a:xfrm>
                <a:off x="2048154" y="510402"/>
                <a:ext cx="407419" cy="345058"/>
                <a:chOff x="-2293085" y="806266"/>
                <a:chExt cx="319677" cy="345058"/>
              </a:xfrm>
            </p:grpSpPr>
            <p:pic>
              <p:nvPicPr>
                <p:cNvPr id="1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6" name="Group 109"/>
            <p:cNvGrpSpPr/>
            <p:nvPr/>
          </p:nvGrpSpPr>
          <p:grpSpPr>
            <a:xfrm>
              <a:off x="10265240" y="5776814"/>
              <a:ext cx="382750" cy="275362"/>
              <a:chOff x="1933575" y="510402"/>
              <a:chExt cx="590550" cy="394473"/>
            </a:xfrm>
          </p:grpSpPr>
          <p:sp>
            <p:nvSpPr>
              <p:cNvPr id="117" name="Oval 1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8"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21" name="Group 109"/>
            <p:cNvGrpSpPr/>
            <p:nvPr/>
          </p:nvGrpSpPr>
          <p:grpSpPr>
            <a:xfrm>
              <a:off x="9937709" y="5977149"/>
              <a:ext cx="382750" cy="275362"/>
              <a:chOff x="1933575" y="510402"/>
              <a:chExt cx="590550" cy="394473"/>
            </a:xfrm>
          </p:grpSpPr>
          <p:sp>
            <p:nvSpPr>
              <p:cNvPr id="122" name="Oval 12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23" name="Group 110"/>
              <p:cNvGrpSpPr/>
              <p:nvPr/>
            </p:nvGrpSpPr>
            <p:grpSpPr>
              <a:xfrm>
                <a:off x="2048154" y="510402"/>
                <a:ext cx="407419" cy="345058"/>
                <a:chOff x="-2293085" y="806266"/>
                <a:chExt cx="319677" cy="345058"/>
              </a:xfrm>
            </p:grpSpPr>
            <p:pic>
              <p:nvPicPr>
                <p:cNvPr id="12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126" name="TextBox 13"/>
            <p:cNvSpPr txBox="1">
              <a:spLocks noChangeArrowheads="1"/>
            </p:cNvSpPr>
            <p:nvPr/>
          </p:nvSpPr>
          <p:spPr bwMode="auto">
            <a:xfrm>
              <a:off x="1166437" y="3453783"/>
              <a:ext cx="93219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166" name="TextBox 13"/>
            <p:cNvSpPr txBox="1">
              <a:spLocks noChangeArrowheads="1"/>
            </p:cNvSpPr>
            <p:nvPr/>
          </p:nvSpPr>
          <p:spPr bwMode="auto">
            <a:xfrm>
              <a:off x="2929401" y="3251725"/>
              <a:ext cx="106561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Canada</a:t>
              </a:r>
            </a:p>
          </p:txBody>
        </p:sp>
        <p:sp>
          <p:nvSpPr>
            <p:cNvPr id="167" name="TextBox 13"/>
            <p:cNvSpPr txBox="1">
              <a:spLocks noChangeArrowheads="1"/>
            </p:cNvSpPr>
            <p:nvPr/>
          </p:nvSpPr>
          <p:spPr bwMode="auto">
            <a:xfrm>
              <a:off x="2269612" y="2943275"/>
              <a:ext cx="124748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Canada</a:t>
              </a:r>
            </a:p>
          </p:txBody>
        </p:sp>
      </p:grpSp>
      <p:grpSp>
        <p:nvGrpSpPr>
          <p:cNvPr id="132" name="Group 131"/>
          <p:cNvGrpSpPr/>
          <p:nvPr/>
        </p:nvGrpSpPr>
        <p:grpSpPr>
          <a:xfrm>
            <a:off x="7725924" y="4311084"/>
            <a:ext cx="412327" cy="247143"/>
            <a:chOff x="4648125" y="5614115"/>
            <a:chExt cx="412327" cy="247143"/>
          </a:xfrm>
        </p:grpSpPr>
        <p:sp>
          <p:nvSpPr>
            <p:cNvPr id="129" name="Oval 12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3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3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38" name="Group 137"/>
          <p:cNvGrpSpPr/>
          <p:nvPr/>
        </p:nvGrpSpPr>
        <p:grpSpPr>
          <a:xfrm>
            <a:off x="8005078" y="4434655"/>
            <a:ext cx="412327" cy="247143"/>
            <a:chOff x="4648125" y="5614115"/>
            <a:chExt cx="412327" cy="247143"/>
          </a:xfrm>
        </p:grpSpPr>
        <p:sp>
          <p:nvSpPr>
            <p:cNvPr id="139" name="Oval 13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42" name="Group 141"/>
          <p:cNvGrpSpPr/>
          <p:nvPr/>
        </p:nvGrpSpPr>
        <p:grpSpPr>
          <a:xfrm>
            <a:off x="7696568" y="4607250"/>
            <a:ext cx="412327" cy="247143"/>
            <a:chOff x="4648125" y="5614115"/>
            <a:chExt cx="412327" cy="247143"/>
          </a:xfrm>
        </p:grpSpPr>
        <p:sp>
          <p:nvSpPr>
            <p:cNvPr id="143" name="Oval 142"/>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5"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sp>
        <p:nvSpPr>
          <p:cNvPr id="146" name="TextBox 13"/>
          <p:cNvSpPr txBox="1">
            <a:spLocks noChangeArrowheads="1"/>
          </p:cNvSpPr>
          <p:nvPr/>
        </p:nvSpPr>
        <p:spPr bwMode="auto">
          <a:xfrm>
            <a:off x="6622348" y="4185057"/>
            <a:ext cx="101274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47" name="Straight Connector 146"/>
          <p:cNvCxnSpPr>
            <a:stCxn id="146" idx="3"/>
          </p:cNvCxnSpPr>
          <p:nvPr/>
        </p:nvCxnSpPr>
        <p:spPr>
          <a:xfrm>
            <a:off x="7635089" y="4315671"/>
            <a:ext cx="105972" cy="137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3"/>
          <p:cNvSpPr txBox="1">
            <a:spLocks noChangeArrowheads="1"/>
          </p:cNvSpPr>
          <p:nvPr/>
        </p:nvSpPr>
        <p:spPr bwMode="auto">
          <a:xfrm>
            <a:off x="7957249" y="5098199"/>
            <a:ext cx="897257"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South </a:t>
            </a:r>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India</a:t>
            </a:r>
          </a:p>
        </p:txBody>
      </p:sp>
      <p:cxnSp>
        <p:nvCxnSpPr>
          <p:cNvPr id="150" name="Straight Connector 149"/>
          <p:cNvCxnSpPr>
            <a:endCxn id="149" idx="0"/>
          </p:cNvCxnSpPr>
          <p:nvPr/>
        </p:nvCxnSpPr>
        <p:spPr>
          <a:xfrm>
            <a:off x="8312762" y="4665242"/>
            <a:ext cx="93116" cy="4329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3"/>
          <p:cNvSpPr txBox="1">
            <a:spLocks noChangeArrowheads="1"/>
          </p:cNvSpPr>
          <p:nvPr/>
        </p:nvSpPr>
        <p:spPr bwMode="auto">
          <a:xfrm>
            <a:off x="6863748" y="4929711"/>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India</a:t>
            </a:r>
          </a:p>
        </p:txBody>
      </p:sp>
      <p:cxnSp>
        <p:nvCxnSpPr>
          <p:cNvPr id="153" name="Straight Connector 152"/>
          <p:cNvCxnSpPr>
            <a:endCxn id="143" idx="4"/>
          </p:cNvCxnSpPr>
          <p:nvPr/>
        </p:nvCxnSpPr>
        <p:spPr>
          <a:xfrm flipV="1">
            <a:off x="7717014" y="4854393"/>
            <a:ext cx="185718" cy="1804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3"/>
          <p:cNvSpPr txBox="1">
            <a:spLocks noChangeArrowheads="1"/>
          </p:cNvSpPr>
          <p:nvPr/>
        </p:nvSpPr>
        <p:spPr bwMode="auto">
          <a:xfrm>
            <a:off x="8549640" y="6395315"/>
            <a:ext cx="146958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Southeast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6" name="Straight Connector 155"/>
          <p:cNvCxnSpPr>
            <a:stCxn id="155" idx="3"/>
          </p:cNvCxnSpPr>
          <p:nvPr/>
        </p:nvCxnSpPr>
        <p:spPr>
          <a:xfrm flipV="1">
            <a:off x="10019226" y="6261391"/>
            <a:ext cx="54935" cy="2645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1050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9789098" cy="1793090"/>
          </a:xfrm>
        </p:spPr>
        <p:txBody>
          <a:bodyPr/>
          <a:lstStyle/>
          <a:p>
            <a:r>
              <a:rPr lang="en-GB" dirty="0" smtClean="0"/>
              <a:t>Tech Course @PTIT FY17</a:t>
            </a:r>
            <a:br>
              <a:rPr lang="en-GB" dirty="0" smtClean="0"/>
            </a:br>
            <a:r>
              <a:rPr lang="en-GB" dirty="0" smtClean="0"/>
              <a:t>Day 3 – Code plugin for WordPress</a:t>
            </a:r>
            <a:endParaRPr lang="en-GB" dirty="0"/>
          </a:p>
        </p:txBody>
      </p:sp>
      <p:sp>
        <p:nvSpPr>
          <p:cNvPr id="3" name="Text Placeholder 2"/>
          <p:cNvSpPr>
            <a:spLocks noGrp="1"/>
          </p:cNvSpPr>
          <p:nvPr>
            <p:ph type="body" sz="quarter" idx="12"/>
          </p:nvPr>
        </p:nvSpPr>
        <p:spPr/>
        <p:txBody>
          <a:bodyPr/>
          <a:lstStyle/>
          <a:p>
            <a:r>
              <a:rPr lang="en-GB" dirty="0" smtClean="0"/>
              <a:t>Du Van Nguyen</a:t>
            </a:r>
          </a:p>
          <a:p>
            <a:r>
              <a:rPr lang="en-US" dirty="0"/>
              <a:t>Technical Evangelist</a:t>
            </a:r>
            <a:endParaRPr lang="en-GB" dirty="0" smtClean="0"/>
          </a:p>
        </p:txBody>
      </p:sp>
    </p:spTree>
    <p:extLst>
      <p:ext uri="{BB962C8B-B14F-4D97-AF65-F5344CB8AC3E}">
        <p14:creationId xmlns:p14="http://schemas.microsoft.com/office/powerpoint/2010/main" val="798354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3111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tx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8833974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648815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Web Site</a:t>
            </a:r>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a:t>Use prebuilt templates to build a personal Web site with technologies you know, or create a commercial Web site that scales to serve millions of customers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161357013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4942</Words>
  <Application>Microsoft Macintosh PowerPoint</Application>
  <PresentationFormat>Widescreen</PresentationFormat>
  <Paragraphs>522</Paragraphs>
  <Slides>61</Slides>
  <Notes>48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Avenir LT Pro 45 Book</vt:lpstr>
      <vt:lpstr>Calibri</vt:lpstr>
      <vt:lpstr>Consolas</vt:lpstr>
      <vt:lpstr>Kozuka Gothic Pro R</vt:lpstr>
      <vt:lpstr>Microsoft YaHei</vt:lpstr>
      <vt:lpstr>ＭＳ Ｐゴシック</vt:lpstr>
      <vt:lpstr>Segoe Semibold</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PowerPoint Presentation</vt:lpstr>
      <vt:lpstr>Azure Overview</vt:lpstr>
      <vt:lpstr>PowerPoint Presentation</vt:lpstr>
      <vt:lpstr>What is the Cloud?</vt:lpstr>
      <vt:lpstr>PowerPoint Presentation</vt:lpstr>
      <vt:lpstr>Azure Data Centers</vt:lpstr>
      <vt:lpstr>Azure Services</vt:lpstr>
      <vt:lpstr>PowerPoint Presentation</vt:lpstr>
      <vt:lpstr>Publish a Web Site</vt:lpstr>
      <vt:lpstr>Perform Real-Time Fraud Detection</vt:lpstr>
      <vt:lpstr>Process Data from IoT Devices</vt:lpstr>
      <vt:lpstr>Identify Faces</vt:lpstr>
      <vt:lpstr>Perform Sentiment Analysis</vt:lpstr>
      <vt:lpstr>Many Languages, Many SDKs</vt:lpstr>
      <vt:lpstr>PowerPoint Presentation</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Tech Course @PTIT FY 17</vt:lpstr>
      <vt:lpstr>Content Tech Course   Day 1 - PHP &amp; MySQL, Overview WordPress. Day 2 – Code Template for WordPress. Day 3 – Code Plugin for WordPress. Introduce Hackathon. Day 4 – Presentation, Review Hackathon and Q&amp;A Tech Course.</vt:lpstr>
      <vt:lpstr>Tech Course @PTIT FY17 Day 1 </vt:lpstr>
      <vt:lpstr>Agenda</vt:lpstr>
      <vt:lpstr>PHP &amp; MySQL </vt:lpstr>
      <vt:lpstr>PHP &amp; MySQL</vt:lpstr>
      <vt:lpstr>PHP &amp; MySQL</vt:lpstr>
      <vt:lpstr>WordPress </vt:lpstr>
      <vt:lpstr>WordPress</vt:lpstr>
      <vt:lpstr>Create Web App using WordPress on Azure</vt:lpstr>
      <vt:lpstr>Deploy time </vt:lpstr>
      <vt:lpstr>Sau khóa học này, bọn mình hy vọng mọi người có thể bắt đầu website của chính bản thân, bắt đầu từ những themes, widget, v.v…  Nếu bạn có thắc mắc gì, đừng ngần ngại đưa ra câu hỏi vào cuối mỗi buổi học </vt:lpstr>
      <vt:lpstr>WordPress Techniques</vt:lpstr>
      <vt:lpstr>Take a look</vt:lpstr>
      <vt:lpstr>PowerPoint Presentation</vt:lpstr>
      <vt:lpstr>Tech Course @PTIT FY17 Day 2 – Code themes for WordPress</vt:lpstr>
      <vt:lpstr>Cấu trúc giao diện trong WordPress</vt:lpstr>
      <vt:lpstr>functions.php</vt:lpstr>
      <vt:lpstr>header.php</vt:lpstr>
      <vt:lpstr>footer.php</vt:lpstr>
      <vt:lpstr>index.php</vt:lpstr>
      <vt:lpstr>content.php</vt:lpstr>
      <vt:lpstr>Post format</vt:lpstr>
      <vt:lpstr>single.php &amp; page.php</vt:lpstr>
      <vt:lpstr>Code trang lưu trữ và trang 404</vt:lpstr>
      <vt:lpstr>sidebar.php</vt:lpstr>
      <vt:lpstr>Custom Page Template</vt:lpstr>
      <vt:lpstr>Code CSS cho themes</vt:lpstr>
      <vt:lpstr>Thêm chức năng Theme Option</vt:lpstr>
      <vt:lpstr>Finish Day 2 – Code themes for WordPress </vt:lpstr>
      <vt:lpstr>Tech Course @PTIT FY17 Day 3 – Code plugin for WordPress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2016-09-10T01:23:53Z</dcterms:modified>
</cp:coreProperties>
</file>